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8" r:id="rId5"/>
    <p:sldId id="257" r:id="rId6"/>
    <p:sldId id="259" r:id="rId7"/>
    <p:sldId id="262" r:id="rId8"/>
    <p:sldId id="260" r:id="rId9"/>
    <p:sldId id="261" r:id="rId10"/>
    <p:sldId id="263" r:id="rId11"/>
    <p:sldId id="272" r:id="rId12"/>
    <p:sldId id="273" r:id="rId13"/>
    <p:sldId id="267" r:id="rId14"/>
    <p:sldId id="275" r:id="rId15"/>
    <p:sldId id="266" r:id="rId16"/>
    <p:sldId id="299" r:id="rId17"/>
    <p:sldId id="298" r:id="rId18"/>
    <p:sldId id="301" r:id="rId19"/>
    <p:sldId id="316" r:id="rId20"/>
    <p:sldId id="314" r:id="rId21"/>
    <p:sldId id="315" r:id="rId22"/>
    <p:sldId id="279" r:id="rId23"/>
    <p:sldId id="278" r:id="rId24"/>
    <p:sldId id="288" r:id="rId25"/>
    <p:sldId id="264" r:id="rId26"/>
    <p:sldId id="269" r:id="rId27"/>
    <p:sldId id="283" r:id="rId28"/>
    <p:sldId id="271" r:id="rId29"/>
    <p:sldId id="280" r:id="rId30"/>
    <p:sldId id="281" r:id="rId31"/>
    <p:sldId id="284" r:id="rId32"/>
    <p:sldId id="292" r:id="rId33"/>
    <p:sldId id="293" r:id="rId34"/>
    <p:sldId id="285" r:id="rId35"/>
    <p:sldId id="287" r:id="rId36"/>
    <p:sldId id="276" r:id="rId37"/>
    <p:sldId id="294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>
          <p15:clr>
            <a:srgbClr val="A4A3A4"/>
          </p15:clr>
        </p15:guide>
        <p15:guide id="2" pos="3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00AB4E"/>
    <a:srgbClr val="BFBFBF"/>
    <a:srgbClr val="7F7F7F"/>
    <a:srgbClr val="0054A6"/>
    <a:srgbClr val="06286B"/>
    <a:srgbClr val="0054A5"/>
    <a:srgbClr val="5B6498"/>
    <a:srgbClr val="117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300" autoAdjust="0"/>
  </p:normalViewPr>
  <p:slideViewPr>
    <p:cSldViewPr showGuides="1">
      <p:cViewPr varScale="1">
        <p:scale>
          <a:sx n="127" d="100"/>
          <a:sy n="127" d="100"/>
        </p:scale>
        <p:origin x="642" y="132"/>
      </p:cViewPr>
      <p:guideLst>
        <p:guide orient="horz" pos="3748"/>
        <p:guide pos="3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-3708" y="-96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59E3E-FA21-4ED6-8C61-AE4E24BEEB5A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BD364-5257-4768-B0DC-B414FE4FA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23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5DD8E-8DD4-4001-983A-C1FAAFF15003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1CD9C-3D43-411D-B7B8-84E222EFC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93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국문 배경이미지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5949280"/>
            <a:ext cx="9906000" cy="908720"/>
          </a:xfrm>
          <a:prstGeom prst="rect">
            <a:avLst/>
          </a:prstGeom>
          <a:gradFill flip="none" rotWithShape="1">
            <a:gsLst>
              <a:gs pos="0">
                <a:srgbClr val="06286B"/>
              </a:gs>
              <a:gs pos="50000">
                <a:srgbClr val="034EA2">
                  <a:shade val="67500"/>
                  <a:satMod val="115000"/>
                </a:srgbClr>
              </a:gs>
              <a:gs pos="100000">
                <a:srgbClr val="0054A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체Medium" panose="02020603020101020101" pitchFamily="18" charset="-127"/>
              <a:ea typeface="현대체Medium" panose="02020603020101020101" pitchFamily="18" charset="-127"/>
            </a:endParaRPr>
          </a:p>
        </p:txBody>
      </p:sp>
      <p:pic>
        <p:nvPicPr>
          <p:cNvPr id="17" name="Picture 2" descr="\\10.24.2.65\컴팀공유폴더\12. CI\한국조선해양\3. CI 이미지 파일(190704)\한국조선해양CI-국문-화이트-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781" y="6229081"/>
            <a:ext cx="1254575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416496" y="811710"/>
            <a:ext cx="9002368" cy="817090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0054A6"/>
                </a:solidFill>
                <a:latin typeface="현대체Bold" panose="02020603020101020101" pitchFamily="18" charset="-127"/>
                <a:ea typeface="현대체Bold" panose="020206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줄 제목 입력</a:t>
            </a:r>
            <a:endParaRPr lang="ko-KR" altLang="en-US" dirty="0"/>
          </a:p>
        </p:txBody>
      </p:sp>
      <p:sp>
        <p:nvSpPr>
          <p:cNvPr id="12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7833320" y="1795293"/>
            <a:ext cx="1656184" cy="576957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 sz="1300">
                <a:solidFill>
                  <a:srgbClr val="48535A"/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 smtClean="0"/>
              <a:t>발표자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현대체 Medium" panose="02020503020101020101" pitchFamily="18" charset="-127"/>
              <a:buNone/>
              <a:tabLst/>
              <a:defRPr/>
            </a:pPr>
            <a:r>
              <a:rPr lang="ko-KR" altLang="en-US" dirty="0" smtClean="0"/>
              <a:t>날짜</a:t>
            </a:r>
          </a:p>
        </p:txBody>
      </p:sp>
      <p:sp>
        <p:nvSpPr>
          <p:cNvPr id="1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34340" y="1903751"/>
            <a:ext cx="7326972" cy="36004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0054A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소속</a:t>
            </a:r>
            <a:endParaRPr lang="en-US" altLang="ko-KR" dirty="0" smtClean="0"/>
          </a:p>
        </p:txBody>
      </p:sp>
      <p:pic>
        <p:nvPicPr>
          <p:cNvPr id="7" name="Picture 2" descr="\\10.24.2.65\컴팀공유폴더\111. 홍보물-인쇄 웹\한국조선해양 홈페이지\03 이미지\연구개발 - 미래기술연구원 사진 변경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" y="2348880"/>
            <a:ext cx="9905998" cy="361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28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42950" y="2463031"/>
            <a:ext cx="84201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48535A"/>
                </a:solidFill>
                <a:latin typeface="현대체Medium" panose="02020603020101020101" pitchFamily="18" charset="-127"/>
                <a:ea typeface="현대체Medium" panose="02020603020101020101" pitchFamily="18" charset="-127"/>
                <a:cs typeface="현대체 Medium" panose="02020503020101020101" pitchFamily="18" charset="-127"/>
              </a:defRPr>
            </a:lvl1pPr>
          </a:lstStyle>
          <a:p>
            <a:r>
              <a:rPr lang="ko-KR" altLang="en-US" dirty="0" smtClean="0"/>
              <a:t>간지 제목</a:t>
            </a:r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1" y="3743321"/>
            <a:ext cx="9906000" cy="45719"/>
          </a:xfrm>
          <a:prstGeom prst="rect">
            <a:avLst/>
          </a:prstGeom>
          <a:solidFill>
            <a:srgbClr val="FAA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체Medium" panose="02020603020101020101" pitchFamily="18" charset="-127"/>
              <a:ea typeface="현대체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215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defRPr lang="ko-KR" altLang="en-US" sz="2000" kern="1200" dirty="0" smtClean="0">
                <a:solidFill>
                  <a:schemeClr val="tx1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defRPr lang="ko-KR" altLang="en-US" sz="1800" kern="1200" dirty="0" smtClean="0">
                <a:solidFill>
                  <a:schemeClr val="tx1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defRPr lang="ko-KR" altLang="en-US" sz="1500" kern="1200" dirty="0" smtClean="0">
                <a:solidFill>
                  <a:schemeClr val="tx1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buFont typeface="Arial" panose="020B0604020202020204" pitchFamily="34" charset="0"/>
              <a:buChar char="•"/>
              <a:defRPr lang="en-US" altLang="ko-KR" sz="1300" kern="1200" dirty="0" smtClean="0">
                <a:solidFill>
                  <a:schemeClr val="tx1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>
              <a:defRPr sz="1500"/>
            </a:lvl5pPr>
          </a:lstStyle>
          <a:p>
            <a:pPr marL="266700" lvl="0" indent="-2667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mtClean="0"/>
              <a:t>마스터 텍스트 스타일 편집</a:t>
            </a:r>
          </a:p>
          <a:p>
            <a:pPr marL="266700" lvl="1" indent="-2667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mtClean="0"/>
              <a:t>둘째 수준</a:t>
            </a:r>
          </a:p>
          <a:p>
            <a:pPr marL="266700" lvl="2" indent="-2667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mtClean="0"/>
              <a:t>셋째 수준</a:t>
            </a:r>
          </a:p>
          <a:p>
            <a:pPr marL="266700" lvl="3" indent="-2667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mtClean="0"/>
              <a:t>넷째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CA3A7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CA3A7"/>
                </a:solidFill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8374" y="1054800"/>
            <a:ext cx="9914374" cy="25200"/>
          </a:xfrm>
          <a:prstGeom prst="rect">
            <a:avLst/>
          </a:prstGeom>
          <a:solidFill>
            <a:srgbClr val="FAA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체Medium" panose="02020603020101020101" pitchFamily="18" charset="-127"/>
              <a:ea typeface="현대체Medium" panose="02020603020101020101" pitchFamily="18" charset="-127"/>
            </a:endParaRPr>
          </a:p>
        </p:txBody>
      </p:sp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kern="1200" dirty="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9" name="Picture 2" descr="\\10.24.2.65\컴팀공유폴더\12. CI\한국조선해양\3. CI 이미지 파일\한국조선해양_국문_C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7699" y="590798"/>
            <a:ext cx="1238206" cy="39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42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949280"/>
            <a:ext cx="9906000" cy="908720"/>
          </a:xfrm>
          <a:prstGeom prst="rect">
            <a:avLst/>
          </a:prstGeom>
          <a:gradFill flip="none" rotWithShape="1">
            <a:gsLst>
              <a:gs pos="0">
                <a:srgbClr val="034EA2">
                  <a:shade val="30000"/>
                  <a:satMod val="115000"/>
                </a:srgbClr>
              </a:gs>
              <a:gs pos="50000">
                <a:srgbClr val="034EA2">
                  <a:shade val="67500"/>
                  <a:satMod val="115000"/>
                </a:srgbClr>
              </a:gs>
              <a:gs pos="100000">
                <a:srgbClr val="034EA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2" descr="C:\Users\HHI\Desktop\global-leader-gray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641" y="332656"/>
            <a:ext cx="1271345" cy="1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 userDrawn="1"/>
        </p:nvGrpSpPr>
        <p:grpSpPr>
          <a:xfrm>
            <a:off x="8121352" y="6108286"/>
            <a:ext cx="1502334" cy="613192"/>
            <a:chOff x="1486737" y="3163453"/>
            <a:chExt cx="1502334" cy="613192"/>
          </a:xfrm>
        </p:grpSpPr>
        <p:sp>
          <p:nvSpPr>
            <p:cNvPr id="9" name="텍스트 개체 틀 2"/>
            <p:cNvSpPr txBox="1">
              <a:spLocks/>
            </p:cNvSpPr>
            <p:nvPr userDrawn="1"/>
          </p:nvSpPr>
          <p:spPr>
            <a:xfrm>
              <a:off x="1486737" y="3163453"/>
              <a:ext cx="6317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371604" indent="-371604" algn="l" defTabSz="990947" rtl="0" eaLnBrk="1" latinLnBrk="1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1pPr>
              <a:lvl2pPr marL="805143" indent="-309670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2pPr>
              <a:lvl3pPr marL="1238681" indent="-247736" algn="l" defTabSz="990947" rtl="0" eaLnBrk="1" latinLnBrk="1" hangingPunct="1">
                <a:spcBef>
                  <a:spcPct val="20000"/>
                </a:spcBef>
                <a:buFont typeface="현대체 Medium" panose="02020503020101020101" pitchFamily="18" charset="-127"/>
                <a:buChar char="-"/>
                <a:defRPr sz="16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3pPr>
              <a:lvl4pPr marL="1734153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4pPr>
              <a:lvl5pPr marL="2229627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5pPr>
              <a:lvl6pPr marL="2725099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20570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16044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11514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KSOE</a:t>
              </a:r>
            </a:p>
          </p:txBody>
        </p:sp>
        <p:sp>
          <p:nvSpPr>
            <p:cNvPr id="10" name="텍스트 개체 틀 2"/>
            <p:cNvSpPr txBox="1">
              <a:spLocks/>
            </p:cNvSpPr>
            <p:nvPr userDrawn="1"/>
          </p:nvSpPr>
          <p:spPr>
            <a:xfrm>
              <a:off x="1486737" y="3376535"/>
              <a:ext cx="1502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371604" indent="-371604" algn="l" defTabSz="990947" rtl="0" eaLnBrk="1" latinLnBrk="1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1pPr>
              <a:lvl2pPr marL="805143" indent="-309670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2pPr>
              <a:lvl3pPr marL="1238681" indent="-247736" algn="l" defTabSz="990947" rtl="0" eaLnBrk="1" latinLnBrk="1" hangingPunct="1">
                <a:spcBef>
                  <a:spcPct val="20000"/>
                </a:spcBef>
                <a:buFont typeface="현대체 Medium" panose="02020503020101020101" pitchFamily="18" charset="-127"/>
                <a:buChar char="-"/>
                <a:defRPr sz="16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3pPr>
              <a:lvl4pPr marL="1734153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4pPr>
              <a:lvl5pPr marL="2229627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현대체 Medium" panose="02020503020101020101" pitchFamily="18" charset="-127"/>
                  <a:ea typeface="현대체 Medium" panose="02020503020101020101" pitchFamily="18" charset="-127"/>
                  <a:cs typeface="현대체 Medium" panose="02020503020101020101" pitchFamily="18" charset="-127"/>
                </a:defRPr>
              </a:lvl5pPr>
              <a:lvl6pPr marL="2725099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20570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16044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11514" indent="-247736" algn="l" defTabSz="990947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000" b="0" dirty="0">
                  <a:solidFill>
                    <a:schemeClr val="bg1"/>
                  </a:solidFill>
                  <a:latin typeface="+mj-ea"/>
                  <a:ea typeface="+mj-ea"/>
                </a:rPr>
                <a:t>한국조선해양</a:t>
              </a:r>
              <a:endParaRPr lang="en-US" altLang="ko-KR" sz="2000" b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16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8018" y="1196753"/>
            <a:ext cx="8417982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66700" lvl="0" indent="-2667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dirty="0" smtClean="0"/>
              <a:t>마스터 텍스트 스타일을 편집합니다</a:t>
            </a:r>
          </a:p>
          <a:p>
            <a:pPr marL="542925" lvl="1" indent="-276225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dirty="0" smtClean="0"/>
              <a:t>둘째 수준</a:t>
            </a:r>
          </a:p>
          <a:p>
            <a:pPr marL="809625" lvl="2" indent="-266700" algn="l" defTabSz="914400" rtl="0" eaLnBrk="1" latinLnBrk="1" hangingPunct="1">
              <a:spcBef>
                <a:spcPct val="20000"/>
              </a:spcBef>
              <a:buFont typeface="현대체 Medium" panose="02020503020101020101" pitchFamily="18" charset="-127"/>
              <a:buChar char="-"/>
            </a:pPr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marL="1076325" lvl="3" indent="-2667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marL="1076325" lvl="3" indent="-2667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dirty="0" smtClean="0"/>
              <a:t>넷째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3014" y="6445213"/>
            <a:ext cx="3228453" cy="412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9CA3A7"/>
                </a:solidFill>
                <a:latin typeface="현대체Light" panose="02020603020101020101" pitchFamily="18" charset="-127"/>
                <a:ea typeface="현대체Light" panose="02020603020101020101" pitchFamily="18" charset="-127"/>
                <a:cs typeface="현대체 Light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38600"/>
            <a:ext cx="2311400" cy="4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9CA3A7"/>
                </a:solidFill>
                <a:latin typeface="현대체Light" panose="02020603020101020101" pitchFamily="18" charset="-127"/>
                <a:ea typeface="현대체Light" panose="02020603020101020101" pitchFamily="18" charset="-127"/>
                <a:cs typeface="현대체 Light" panose="02020503020101020101" pitchFamily="18" charset="-127"/>
              </a:defRPr>
            </a:lvl1pPr>
          </a:lstStyle>
          <a:p>
            <a:fld id="{0061C8C0-D17A-4AB6-8BA3-823AA3DB12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82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61" r:id="rId2"/>
    <p:sldLayoutId id="2147483847" r:id="rId3"/>
    <p:sldLayoutId id="214748384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2800" kern="1200" dirty="0">
          <a:solidFill>
            <a:schemeClr val="tx1"/>
          </a:solidFill>
          <a:latin typeface="현대체 Bold" panose="02020503020101020101" pitchFamily="18" charset="-127"/>
          <a:ea typeface="현대체 Bold" panose="02020503020101020101" pitchFamily="18" charset="-127"/>
          <a:cs typeface="현대체 Bold" panose="02020503020101020101" pitchFamily="18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lang="ko-KR" altLang="en-US" sz="2000" kern="1200" dirty="0" smtClean="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1pPr>
      <a:lvl2pPr marL="5524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2pPr>
      <a:lvl3pPr marL="828675" indent="-285750" algn="l" defTabSz="914400" rtl="0" eaLnBrk="1" latinLnBrk="1" hangingPunct="1">
        <a:spcBef>
          <a:spcPct val="20000"/>
        </a:spcBef>
        <a:buFont typeface="현대체 Medium" panose="02020503020101020101" pitchFamily="18" charset="-127"/>
        <a:buChar char="-"/>
        <a:defRPr lang="ko-KR" altLang="en-US" sz="1500" kern="1200" dirty="0" smtClean="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3pPr>
      <a:lvl4pPr marL="1095375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300" kern="1200" dirty="0" smtClean="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현대체 Medium" panose="02020503020101020101" pitchFamily="18" charset="-127"/>
          <a:ea typeface="현대체 Medium" panose="02020503020101020101" pitchFamily="18" charset="-127"/>
          <a:cs typeface="현대체 Medium" panose="02020503020101020101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gi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 idx="4294967295"/>
          </p:nvPr>
        </p:nvSpPr>
        <p:spPr>
          <a:xfrm>
            <a:off x="0" y="1052513"/>
            <a:ext cx="9906000" cy="86431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3200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[L2018141</a:t>
            </a:r>
            <a:r>
              <a:rPr lang="en-US" altLang="ko-KR" sz="320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]</a:t>
            </a:r>
            <a:r>
              <a:rPr lang="ko-KR" altLang="en-US" sz="3200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 선각 </a:t>
            </a:r>
            <a:r>
              <a:rPr lang="ko-KR" altLang="en-US" sz="3200" dirty="0" err="1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평면부</a:t>
            </a:r>
            <a:r>
              <a:rPr lang="ko-KR" altLang="en-US" sz="3200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 도장 전처리 생산성 향상을 위한 자율 주행 방식의 </a:t>
            </a:r>
            <a:r>
              <a:rPr lang="ko-KR" altLang="en-US" sz="3200" dirty="0" err="1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스위핑</a:t>
            </a:r>
            <a:r>
              <a:rPr lang="ko-KR" altLang="en-US" sz="3200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 자동화 장치 개발</a:t>
            </a:r>
            <a:endParaRPr lang="ko-KR" altLang="en-US" sz="2800" dirty="0">
              <a:solidFill>
                <a:srgbClr val="0070C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27"/>
          <p:cNvSpPr>
            <a:spLocks noChangeArrowheads="1"/>
          </p:cNvSpPr>
          <p:nvPr/>
        </p:nvSpPr>
        <p:spPr bwMode="auto">
          <a:xfrm>
            <a:off x="6600994" y="4776345"/>
            <a:ext cx="31197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0"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2020.12.17</a:t>
            </a:r>
            <a:endParaRPr kumimoji="0"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생산기술연구소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스마트팩토리연구실</a:t>
            </a:r>
            <a:endParaRPr kumimoji="0"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6"/>
          <p:cNvSpPr txBox="1">
            <a:spLocks/>
          </p:cNvSpPr>
          <p:nvPr/>
        </p:nvSpPr>
        <p:spPr>
          <a:xfrm>
            <a:off x="-1" y="2780928"/>
            <a:ext cx="9906001" cy="6536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500" kern="1200">
                <a:solidFill>
                  <a:schemeClr val="tx1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과제완료보고서</a:t>
            </a:r>
            <a:endParaRPr lang="ko-KR" altLang="en-US" sz="2000" dirty="0">
              <a:solidFill>
                <a:schemeClr val="tx2">
                  <a:lumMod val="90000"/>
                  <a:lumOff val="1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202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개발 </a:t>
            </a:r>
            <a:r>
              <a:rPr lang="en-US" altLang="ko-KR" dirty="0" smtClean="0"/>
              <a:t>Concept</a:t>
            </a:r>
          </a:p>
          <a:p>
            <a:pPr lvl="1"/>
            <a:r>
              <a:rPr lang="ko-KR" altLang="en-US" sz="1400" dirty="0" smtClean="0"/>
              <a:t>경사면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Towing </a:t>
            </a:r>
            <a:r>
              <a:rPr lang="ko-KR" altLang="en-US" sz="1400" dirty="0" smtClean="0"/>
              <a:t>장치를 활용한 </a:t>
            </a:r>
            <a:r>
              <a:rPr lang="en-US" altLang="ko-KR" sz="1400" dirty="0" smtClean="0"/>
              <a:t>Sweeping </a:t>
            </a:r>
            <a:r>
              <a:rPr lang="ko-KR" altLang="en-US" sz="1400" dirty="0" smtClean="0"/>
              <a:t>주행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내용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차 시제품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2571194"/>
            <a:ext cx="2954903" cy="2451049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687" y="2533535"/>
            <a:ext cx="4799254" cy="2520279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1856656" y="3068960"/>
            <a:ext cx="1708158" cy="2895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1502092" y="3288927"/>
            <a:ext cx="1133669" cy="14034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22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내용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차 실선 테스트</a:t>
            </a:r>
            <a:r>
              <a:rPr lang="en-US" altLang="ko-KR" dirty="0" smtClean="0"/>
              <a:t>(3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3395" y="1794246"/>
            <a:ext cx="3400060" cy="29523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27276" y="1793934"/>
            <a:ext cx="3400396" cy="295261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63930" y="4991747"/>
            <a:ext cx="1416874" cy="222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</a:rPr>
              <a:t>장비 </a:t>
            </a:r>
            <a:r>
              <a:rPr lang="ko-KR" altLang="en-US" sz="1400" dirty="0" err="1" smtClean="0">
                <a:solidFill>
                  <a:schemeClr val="tx2"/>
                </a:solidFill>
              </a:rPr>
              <a:t>초기설치</a:t>
            </a:r>
            <a:r>
              <a:rPr lang="en-US" altLang="ko-KR" sz="1400" dirty="0" smtClean="0">
                <a:solidFill>
                  <a:schemeClr val="tx2"/>
                </a:solidFill>
              </a:rPr>
              <a:t>&gt;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0872" y="5000598"/>
            <a:ext cx="1792476" cy="281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</a:rPr>
              <a:t>테스트 과정</a:t>
            </a:r>
            <a:r>
              <a:rPr lang="en-US" altLang="ko-KR" sz="1400" dirty="0" smtClean="0">
                <a:solidFill>
                  <a:schemeClr val="tx2"/>
                </a:solidFill>
              </a:rPr>
              <a:t>&gt;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6344" y="1563951"/>
            <a:ext cx="3083628" cy="33013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329671" y="4982439"/>
            <a:ext cx="1376972" cy="299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</a:rPr>
              <a:t>테스트 결과</a:t>
            </a:r>
            <a:r>
              <a:rPr lang="en-US" altLang="ko-KR" sz="1400" dirty="0" smtClean="0">
                <a:solidFill>
                  <a:schemeClr val="tx2"/>
                </a:solidFill>
              </a:rPr>
              <a:t>&gt;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437160" y="2960780"/>
            <a:ext cx="980351" cy="1550378"/>
          </a:xfrm>
          <a:custGeom>
            <a:avLst/>
            <a:gdLst>
              <a:gd name="connsiteX0" fmla="*/ 871538 w 871538"/>
              <a:gd name="connsiteY0" fmla="*/ 104775 h 1119187"/>
              <a:gd name="connsiteX1" fmla="*/ 871538 w 871538"/>
              <a:gd name="connsiteY1" fmla="*/ 104775 h 1119187"/>
              <a:gd name="connsiteX2" fmla="*/ 838200 w 871538"/>
              <a:gd name="connsiteY2" fmla="*/ 138112 h 1119187"/>
              <a:gd name="connsiteX3" fmla="*/ 823913 w 871538"/>
              <a:gd name="connsiteY3" fmla="*/ 147637 h 1119187"/>
              <a:gd name="connsiteX4" fmla="*/ 814388 w 871538"/>
              <a:gd name="connsiteY4" fmla="*/ 166687 h 1119187"/>
              <a:gd name="connsiteX5" fmla="*/ 800100 w 871538"/>
              <a:gd name="connsiteY5" fmla="*/ 180975 h 1119187"/>
              <a:gd name="connsiteX6" fmla="*/ 790575 w 871538"/>
              <a:gd name="connsiteY6" fmla="*/ 195262 h 1119187"/>
              <a:gd name="connsiteX7" fmla="*/ 771525 w 871538"/>
              <a:gd name="connsiteY7" fmla="*/ 242887 h 1119187"/>
              <a:gd name="connsiteX8" fmla="*/ 757238 w 871538"/>
              <a:gd name="connsiteY8" fmla="*/ 280987 h 1119187"/>
              <a:gd name="connsiteX9" fmla="*/ 742950 w 871538"/>
              <a:gd name="connsiteY9" fmla="*/ 314325 h 1119187"/>
              <a:gd name="connsiteX10" fmla="*/ 728663 w 871538"/>
              <a:gd name="connsiteY10" fmla="*/ 328612 h 1119187"/>
              <a:gd name="connsiteX11" fmla="*/ 714375 w 871538"/>
              <a:gd name="connsiteY11" fmla="*/ 352425 h 1119187"/>
              <a:gd name="connsiteX12" fmla="*/ 704850 w 871538"/>
              <a:gd name="connsiteY12" fmla="*/ 366712 h 1119187"/>
              <a:gd name="connsiteX13" fmla="*/ 681038 w 871538"/>
              <a:gd name="connsiteY13" fmla="*/ 409575 h 1119187"/>
              <a:gd name="connsiteX14" fmla="*/ 661988 w 871538"/>
              <a:gd name="connsiteY14" fmla="*/ 423862 h 1119187"/>
              <a:gd name="connsiteX15" fmla="*/ 633413 w 871538"/>
              <a:gd name="connsiteY15" fmla="*/ 452437 h 1119187"/>
              <a:gd name="connsiteX16" fmla="*/ 623888 w 871538"/>
              <a:gd name="connsiteY16" fmla="*/ 481012 h 1119187"/>
              <a:gd name="connsiteX17" fmla="*/ 576263 w 871538"/>
              <a:gd name="connsiteY17" fmla="*/ 523875 h 1119187"/>
              <a:gd name="connsiteX18" fmla="*/ 557213 w 871538"/>
              <a:gd name="connsiteY18" fmla="*/ 552450 h 1119187"/>
              <a:gd name="connsiteX19" fmla="*/ 547688 w 871538"/>
              <a:gd name="connsiteY19" fmla="*/ 566737 h 1119187"/>
              <a:gd name="connsiteX20" fmla="*/ 519113 w 871538"/>
              <a:gd name="connsiteY20" fmla="*/ 585787 h 1119187"/>
              <a:gd name="connsiteX21" fmla="*/ 490538 w 871538"/>
              <a:gd name="connsiteY21" fmla="*/ 609600 h 1119187"/>
              <a:gd name="connsiteX22" fmla="*/ 461963 w 871538"/>
              <a:gd name="connsiteY22" fmla="*/ 628650 h 1119187"/>
              <a:gd name="connsiteX23" fmla="*/ 438150 w 871538"/>
              <a:gd name="connsiteY23" fmla="*/ 652462 h 1119187"/>
              <a:gd name="connsiteX24" fmla="*/ 409575 w 871538"/>
              <a:gd name="connsiteY24" fmla="*/ 681037 h 1119187"/>
              <a:gd name="connsiteX25" fmla="*/ 385763 w 871538"/>
              <a:gd name="connsiteY25" fmla="*/ 709612 h 1119187"/>
              <a:gd name="connsiteX26" fmla="*/ 376238 w 871538"/>
              <a:gd name="connsiteY26" fmla="*/ 738187 h 1119187"/>
              <a:gd name="connsiteX27" fmla="*/ 366713 w 871538"/>
              <a:gd name="connsiteY27" fmla="*/ 771525 h 1119187"/>
              <a:gd name="connsiteX28" fmla="*/ 357188 w 871538"/>
              <a:gd name="connsiteY28" fmla="*/ 809625 h 1119187"/>
              <a:gd name="connsiteX29" fmla="*/ 361950 w 871538"/>
              <a:gd name="connsiteY29" fmla="*/ 895350 h 1119187"/>
              <a:gd name="connsiteX30" fmla="*/ 376238 w 871538"/>
              <a:gd name="connsiteY30" fmla="*/ 904875 h 1119187"/>
              <a:gd name="connsiteX31" fmla="*/ 404813 w 871538"/>
              <a:gd name="connsiteY31" fmla="*/ 914400 h 1119187"/>
              <a:gd name="connsiteX32" fmla="*/ 438150 w 871538"/>
              <a:gd name="connsiteY32" fmla="*/ 923925 h 1119187"/>
              <a:gd name="connsiteX33" fmla="*/ 466725 w 871538"/>
              <a:gd name="connsiteY33" fmla="*/ 933450 h 1119187"/>
              <a:gd name="connsiteX34" fmla="*/ 504825 w 871538"/>
              <a:gd name="connsiteY34" fmla="*/ 942975 h 1119187"/>
              <a:gd name="connsiteX35" fmla="*/ 552450 w 871538"/>
              <a:gd name="connsiteY35" fmla="*/ 957262 h 1119187"/>
              <a:gd name="connsiteX36" fmla="*/ 581025 w 871538"/>
              <a:gd name="connsiteY36" fmla="*/ 976312 h 1119187"/>
              <a:gd name="connsiteX37" fmla="*/ 595313 w 871538"/>
              <a:gd name="connsiteY37" fmla="*/ 990600 h 1119187"/>
              <a:gd name="connsiteX38" fmla="*/ 604838 w 871538"/>
              <a:gd name="connsiteY38" fmla="*/ 1004887 h 1119187"/>
              <a:gd name="connsiteX39" fmla="*/ 619125 w 871538"/>
              <a:gd name="connsiteY39" fmla="*/ 1014412 h 1119187"/>
              <a:gd name="connsiteX40" fmla="*/ 628650 w 871538"/>
              <a:gd name="connsiteY40" fmla="*/ 1033462 h 1119187"/>
              <a:gd name="connsiteX41" fmla="*/ 638175 w 871538"/>
              <a:gd name="connsiteY41" fmla="*/ 1047750 h 1119187"/>
              <a:gd name="connsiteX42" fmla="*/ 647700 w 871538"/>
              <a:gd name="connsiteY42" fmla="*/ 1081087 h 1119187"/>
              <a:gd name="connsiteX43" fmla="*/ 638175 w 871538"/>
              <a:gd name="connsiteY43" fmla="*/ 1095375 h 1119187"/>
              <a:gd name="connsiteX44" fmla="*/ 623888 w 871538"/>
              <a:gd name="connsiteY44" fmla="*/ 1104900 h 1119187"/>
              <a:gd name="connsiteX45" fmla="*/ 514350 w 871538"/>
              <a:gd name="connsiteY45" fmla="*/ 1119187 h 1119187"/>
              <a:gd name="connsiteX46" fmla="*/ 395288 w 871538"/>
              <a:gd name="connsiteY46" fmla="*/ 1114425 h 1119187"/>
              <a:gd name="connsiteX47" fmla="*/ 333375 w 871538"/>
              <a:gd name="connsiteY47" fmla="*/ 1104900 h 1119187"/>
              <a:gd name="connsiteX48" fmla="*/ 290513 w 871538"/>
              <a:gd name="connsiteY48" fmla="*/ 1100137 h 1119187"/>
              <a:gd name="connsiteX49" fmla="*/ 261938 w 871538"/>
              <a:gd name="connsiteY49" fmla="*/ 1090612 h 1119187"/>
              <a:gd name="connsiteX50" fmla="*/ 233363 w 871538"/>
              <a:gd name="connsiteY50" fmla="*/ 1071562 h 1119187"/>
              <a:gd name="connsiteX51" fmla="*/ 219075 w 871538"/>
              <a:gd name="connsiteY51" fmla="*/ 1062037 h 1119187"/>
              <a:gd name="connsiteX52" fmla="*/ 204788 w 871538"/>
              <a:gd name="connsiteY52" fmla="*/ 1057275 h 1119187"/>
              <a:gd name="connsiteX53" fmla="*/ 190500 w 871538"/>
              <a:gd name="connsiteY53" fmla="*/ 1047750 h 1119187"/>
              <a:gd name="connsiteX54" fmla="*/ 180975 w 871538"/>
              <a:gd name="connsiteY54" fmla="*/ 1033462 h 1119187"/>
              <a:gd name="connsiteX55" fmla="*/ 152400 w 871538"/>
              <a:gd name="connsiteY55" fmla="*/ 1004887 h 1119187"/>
              <a:gd name="connsiteX56" fmla="*/ 152400 w 871538"/>
              <a:gd name="connsiteY56" fmla="*/ 1004887 h 1119187"/>
              <a:gd name="connsiteX57" fmla="*/ 119063 w 871538"/>
              <a:gd name="connsiteY57" fmla="*/ 976312 h 1119187"/>
              <a:gd name="connsiteX58" fmla="*/ 100013 w 871538"/>
              <a:gd name="connsiteY58" fmla="*/ 947737 h 1119187"/>
              <a:gd name="connsiteX59" fmla="*/ 66675 w 871538"/>
              <a:gd name="connsiteY59" fmla="*/ 938212 h 1119187"/>
              <a:gd name="connsiteX60" fmla="*/ 23813 w 871538"/>
              <a:gd name="connsiteY60" fmla="*/ 933450 h 1119187"/>
              <a:gd name="connsiteX61" fmla="*/ 4763 w 871538"/>
              <a:gd name="connsiteY61" fmla="*/ 928687 h 1119187"/>
              <a:gd name="connsiteX62" fmla="*/ 0 w 871538"/>
              <a:gd name="connsiteY62" fmla="*/ 914400 h 1119187"/>
              <a:gd name="connsiteX63" fmla="*/ 4763 w 871538"/>
              <a:gd name="connsiteY63" fmla="*/ 866775 h 1119187"/>
              <a:gd name="connsiteX64" fmla="*/ 19050 w 871538"/>
              <a:gd name="connsiteY64" fmla="*/ 838200 h 1119187"/>
              <a:gd name="connsiteX65" fmla="*/ 33338 w 871538"/>
              <a:gd name="connsiteY65" fmla="*/ 809625 h 1119187"/>
              <a:gd name="connsiteX66" fmla="*/ 47625 w 871538"/>
              <a:gd name="connsiteY66" fmla="*/ 795337 h 1119187"/>
              <a:gd name="connsiteX67" fmla="*/ 71438 w 871538"/>
              <a:gd name="connsiteY67" fmla="*/ 766762 h 1119187"/>
              <a:gd name="connsiteX68" fmla="*/ 90488 w 871538"/>
              <a:gd name="connsiteY68" fmla="*/ 738187 h 1119187"/>
              <a:gd name="connsiteX69" fmla="*/ 104775 w 871538"/>
              <a:gd name="connsiteY69" fmla="*/ 709612 h 1119187"/>
              <a:gd name="connsiteX70" fmla="*/ 119063 w 871538"/>
              <a:gd name="connsiteY70" fmla="*/ 681037 h 1119187"/>
              <a:gd name="connsiteX71" fmla="*/ 123825 w 871538"/>
              <a:gd name="connsiteY71" fmla="*/ 661987 h 1119187"/>
              <a:gd name="connsiteX72" fmla="*/ 138113 w 871538"/>
              <a:gd name="connsiteY72" fmla="*/ 619125 h 1119187"/>
              <a:gd name="connsiteX73" fmla="*/ 142875 w 871538"/>
              <a:gd name="connsiteY73" fmla="*/ 604837 h 1119187"/>
              <a:gd name="connsiteX74" fmla="*/ 147638 w 871538"/>
              <a:gd name="connsiteY74" fmla="*/ 590550 h 1119187"/>
              <a:gd name="connsiteX75" fmla="*/ 157163 w 871538"/>
              <a:gd name="connsiteY75" fmla="*/ 552450 h 1119187"/>
              <a:gd name="connsiteX76" fmla="*/ 171450 w 871538"/>
              <a:gd name="connsiteY76" fmla="*/ 466725 h 1119187"/>
              <a:gd name="connsiteX77" fmla="*/ 176213 w 871538"/>
              <a:gd name="connsiteY77" fmla="*/ 452437 h 1119187"/>
              <a:gd name="connsiteX78" fmla="*/ 185738 w 871538"/>
              <a:gd name="connsiteY78" fmla="*/ 438150 h 1119187"/>
              <a:gd name="connsiteX79" fmla="*/ 209550 w 871538"/>
              <a:gd name="connsiteY79" fmla="*/ 395287 h 1119187"/>
              <a:gd name="connsiteX80" fmla="*/ 223838 w 871538"/>
              <a:gd name="connsiteY80" fmla="*/ 381000 h 1119187"/>
              <a:gd name="connsiteX81" fmla="*/ 238125 w 871538"/>
              <a:gd name="connsiteY81" fmla="*/ 361950 h 1119187"/>
              <a:gd name="connsiteX82" fmla="*/ 252413 w 871538"/>
              <a:gd name="connsiteY82" fmla="*/ 347662 h 1119187"/>
              <a:gd name="connsiteX83" fmla="*/ 271463 w 871538"/>
              <a:gd name="connsiteY83" fmla="*/ 319087 h 1119187"/>
              <a:gd name="connsiteX84" fmla="*/ 290513 w 871538"/>
              <a:gd name="connsiteY84" fmla="*/ 290512 h 1119187"/>
              <a:gd name="connsiteX85" fmla="*/ 300038 w 871538"/>
              <a:gd name="connsiteY85" fmla="*/ 271462 h 1119187"/>
              <a:gd name="connsiteX86" fmla="*/ 309563 w 871538"/>
              <a:gd name="connsiteY86" fmla="*/ 238125 h 1119187"/>
              <a:gd name="connsiteX87" fmla="*/ 319088 w 871538"/>
              <a:gd name="connsiteY87" fmla="*/ 219075 h 1119187"/>
              <a:gd name="connsiteX88" fmla="*/ 333375 w 871538"/>
              <a:gd name="connsiteY88" fmla="*/ 176212 h 1119187"/>
              <a:gd name="connsiteX89" fmla="*/ 342900 w 871538"/>
              <a:gd name="connsiteY89" fmla="*/ 147637 h 1119187"/>
              <a:gd name="connsiteX90" fmla="*/ 347663 w 871538"/>
              <a:gd name="connsiteY90" fmla="*/ 133350 h 1119187"/>
              <a:gd name="connsiteX91" fmla="*/ 371475 w 871538"/>
              <a:gd name="connsiteY91" fmla="*/ 104775 h 1119187"/>
              <a:gd name="connsiteX92" fmla="*/ 381000 w 871538"/>
              <a:gd name="connsiteY92" fmla="*/ 90487 h 1119187"/>
              <a:gd name="connsiteX93" fmla="*/ 423863 w 871538"/>
              <a:gd name="connsiteY93" fmla="*/ 52387 h 1119187"/>
              <a:gd name="connsiteX94" fmla="*/ 433388 w 871538"/>
              <a:gd name="connsiteY94" fmla="*/ 38100 h 1119187"/>
              <a:gd name="connsiteX95" fmla="*/ 461963 w 871538"/>
              <a:gd name="connsiteY95" fmla="*/ 14287 h 1119187"/>
              <a:gd name="connsiteX96" fmla="*/ 481013 w 871538"/>
              <a:gd name="connsiteY96" fmla="*/ 4762 h 1119187"/>
              <a:gd name="connsiteX97" fmla="*/ 728663 w 871538"/>
              <a:gd name="connsiteY97" fmla="*/ 0 h 1119187"/>
              <a:gd name="connsiteX98" fmla="*/ 652463 w 871538"/>
              <a:gd name="connsiteY98" fmla="*/ 109537 h 1119187"/>
              <a:gd name="connsiteX99" fmla="*/ 871538 w 871538"/>
              <a:gd name="connsiteY99" fmla="*/ 104775 h 111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871538" h="1119187">
                <a:moveTo>
                  <a:pt x="871538" y="104775"/>
                </a:moveTo>
                <a:lnTo>
                  <a:pt x="871538" y="104775"/>
                </a:lnTo>
                <a:cubicBezTo>
                  <a:pt x="860425" y="115887"/>
                  <a:pt x="849881" y="127599"/>
                  <a:pt x="838200" y="138112"/>
                </a:cubicBezTo>
                <a:cubicBezTo>
                  <a:pt x="833946" y="141941"/>
                  <a:pt x="827577" y="143240"/>
                  <a:pt x="823913" y="147637"/>
                </a:cubicBezTo>
                <a:cubicBezTo>
                  <a:pt x="819368" y="153091"/>
                  <a:pt x="818515" y="160910"/>
                  <a:pt x="814388" y="166687"/>
                </a:cubicBezTo>
                <a:cubicBezTo>
                  <a:pt x="810473" y="172168"/>
                  <a:pt x="804412" y="175801"/>
                  <a:pt x="800100" y="180975"/>
                </a:cubicBezTo>
                <a:cubicBezTo>
                  <a:pt x="796436" y="185372"/>
                  <a:pt x="793750" y="190500"/>
                  <a:pt x="790575" y="195262"/>
                </a:cubicBezTo>
                <a:cubicBezTo>
                  <a:pt x="778805" y="230572"/>
                  <a:pt x="785540" y="214857"/>
                  <a:pt x="771525" y="242887"/>
                </a:cubicBezTo>
                <a:cubicBezTo>
                  <a:pt x="762746" y="278006"/>
                  <a:pt x="772180" y="246124"/>
                  <a:pt x="757238" y="280987"/>
                </a:cubicBezTo>
                <a:cubicBezTo>
                  <a:pt x="750576" y="296532"/>
                  <a:pt x="754231" y="298531"/>
                  <a:pt x="742950" y="314325"/>
                </a:cubicBezTo>
                <a:cubicBezTo>
                  <a:pt x="739035" y="319805"/>
                  <a:pt x="732704" y="323224"/>
                  <a:pt x="728663" y="328612"/>
                </a:cubicBezTo>
                <a:cubicBezTo>
                  <a:pt x="723109" y="336017"/>
                  <a:pt x="719281" y="344575"/>
                  <a:pt x="714375" y="352425"/>
                </a:cubicBezTo>
                <a:cubicBezTo>
                  <a:pt x="711341" y="357279"/>
                  <a:pt x="708025" y="361950"/>
                  <a:pt x="704850" y="366712"/>
                </a:cubicBezTo>
                <a:cubicBezTo>
                  <a:pt x="699660" y="382285"/>
                  <a:pt x="695596" y="398657"/>
                  <a:pt x="681038" y="409575"/>
                </a:cubicBezTo>
                <a:cubicBezTo>
                  <a:pt x="674688" y="414337"/>
                  <a:pt x="667888" y="418552"/>
                  <a:pt x="661988" y="423862"/>
                </a:cubicBezTo>
                <a:cubicBezTo>
                  <a:pt x="651975" y="432873"/>
                  <a:pt x="633413" y="452437"/>
                  <a:pt x="633413" y="452437"/>
                </a:cubicBezTo>
                <a:cubicBezTo>
                  <a:pt x="630238" y="461962"/>
                  <a:pt x="631920" y="474988"/>
                  <a:pt x="623888" y="481012"/>
                </a:cubicBezTo>
                <a:cubicBezTo>
                  <a:pt x="607493" y="493309"/>
                  <a:pt x="587658" y="506782"/>
                  <a:pt x="576263" y="523875"/>
                </a:cubicBezTo>
                <a:lnTo>
                  <a:pt x="557213" y="552450"/>
                </a:lnTo>
                <a:cubicBezTo>
                  <a:pt x="554038" y="557212"/>
                  <a:pt x="552450" y="563562"/>
                  <a:pt x="547688" y="566737"/>
                </a:cubicBezTo>
                <a:lnTo>
                  <a:pt x="519113" y="585787"/>
                </a:lnTo>
                <a:cubicBezTo>
                  <a:pt x="468056" y="619825"/>
                  <a:pt x="545543" y="566817"/>
                  <a:pt x="490538" y="609600"/>
                </a:cubicBezTo>
                <a:cubicBezTo>
                  <a:pt x="481502" y="616628"/>
                  <a:pt x="461963" y="628650"/>
                  <a:pt x="461963" y="628650"/>
                </a:cubicBezTo>
                <a:cubicBezTo>
                  <a:pt x="442335" y="658091"/>
                  <a:pt x="464129" y="629370"/>
                  <a:pt x="438150" y="652462"/>
                </a:cubicBezTo>
                <a:cubicBezTo>
                  <a:pt x="428082" y="661411"/>
                  <a:pt x="419100" y="671512"/>
                  <a:pt x="409575" y="681037"/>
                </a:cubicBezTo>
                <a:cubicBezTo>
                  <a:pt x="400605" y="690007"/>
                  <a:pt x="391066" y="697680"/>
                  <a:pt x="385763" y="709612"/>
                </a:cubicBezTo>
                <a:cubicBezTo>
                  <a:pt x="381685" y="718787"/>
                  <a:pt x="379413" y="728662"/>
                  <a:pt x="376238" y="738187"/>
                </a:cubicBezTo>
                <a:cubicBezTo>
                  <a:pt x="370932" y="754106"/>
                  <a:pt x="370702" y="753574"/>
                  <a:pt x="366713" y="771525"/>
                </a:cubicBezTo>
                <a:cubicBezTo>
                  <a:pt x="359051" y="806003"/>
                  <a:pt x="365697" y="784096"/>
                  <a:pt x="357188" y="809625"/>
                </a:cubicBezTo>
                <a:cubicBezTo>
                  <a:pt x="358775" y="838200"/>
                  <a:pt x="356337" y="867287"/>
                  <a:pt x="361950" y="895350"/>
                </a:cubicBezTo>
                <a:cubicBezTo>
                  <a:pt x="363073" y="900963"/>
                  <a:pt x="371007" y="902550"/>
                  <a:pt x="376238" y="904875"/>
                </a:cubicBezTo>
                <a:cubicBezTo>
                  <a:pt x="385413" y="908953"/>
                  <a:pt x="395288" y="911225"/>
                  <a:pt x="404813" y="914400"/>
                </a:cubicBezTo>
                <a:cubicBezTo>
                  <a:pt x="452824" y="930403"/>
                  <a:pt x="378354" y="905986"/>
                  <a:pt x="438150" y="923925"/>
                </a:cubicBezTo>
                <a:cubicBezTo>
                  <a:pt x="447767" y="926810"/>
                  <a:pt x="456985" y="931015"/>
                  <a:pt x="466725" y="933450"/>
                </a:cubicBezTo>
                <a:cubicBezTo>
                  <a:pt x="479425" y="936625"/>
                  <a:pt x="492406" y="938835"/>
                  <a:pt x="504825" y="942975"/>
                </a:cubicBezTo>
                <a:cubicBezTo>
                  <a:pt x="539610" y="954570"/>
                  <a:pt x="523659" y="950065"/>
                  <a:pt x="552450" y="957262"/>
                </a:cubicBezTo>
                <a:cubicBezTo>
                  <a:pt x="561975" y="963612"/>
                  <a:pt x="572930" y="968217"/>
                  <a:pt x="581025" y="976312"/>
                </a:cubicBezTo>
                <a:cubicBezTo>
                  <a:pt x="585788" y="981075"/>
                  <a:pt x="591001" y="985426"/>
                  <a:pt x="595313" y="990600"/>
                </a:cubicBezTo>
                <a:cubicBezTo>
                  <a:pt x="598977" y="994997"/>
                  <a:pt x="600791" y="1000840"/>
                  <a:pt x="604838" y="1004887"/>
                </a:cubicBezTo>
                <a:cubicBezTo>
                  <a:pt x="608885" y="1008934"/>
                  <a:pt x="614363" y="1011237"/>
                  <a:pt x="619125" y="1014412"/>
                </a:cubicBezTo>
                <a:cubicBezTo>
                  <a:pt x="622300" y="1020762"/>
                  <a:pt x="625128" y="1027298"/>
                  <a:pt x="628650" y="1033462"/>
                </a:cubicBezTo>
                <a:cubicBezTo>
                  <a:pt x="631490" y="1038432"/>
                  <a:pt x="635615" y="1042630"/>
                  <a:pt x="638175" y="1047750"/>
                </a:cubicBezTo>
                <a:cubicBezTo>
                  <a:pt x="641594" y="1054587"/>
                  <a:pt x="646173" y="1074977"/>
                  <a:pt x="647700" y="1081087"/>
                </a:cubicBezTo>
                <a:cubicBezTo>
                  <a:pt x="644525" y="1085850"/>
                  <a:pt x="642222" y="1091327"/>
                  <a:pt x="638175" y="1095375"/>
                </a:cubicBezTo>
                <a:cubicBezTo>
                  <a:pt x="634128" y="1099422"/>
                  <a:pt x="629118" y="1102575"/>
                  <a:pt x="623888" y="1104900"/>
                </a:cubicBezTo>
                <a:cubicBezTo>
                  <a:pt x="585290" y="1122055"/>
                  <a:pt x="563268" y="1116310"/>
                  <a:pt x="514350" y="1119187"/>
                </a:cubicBezTo>
                <a:cubicBezTo>
                  <a:pt x="474663" y="1117600"/>
                  <a:pt x="434934" y="1116828"/>
                  <a:pt x="395288" y="1114425"/>
                </a:cubicBezTo>
                <a:cubicBezTo>
                  <a:pt x="345354" y="1111399"/>
                  <a:pt x="372143" y="1110438"/>
                  <a:pt x="333375" y="1104900"/>
                </a:cubicBezTo>
                <a:cubicBezTo>
                  <a:pt x="319144" y="1102867"/>
                  <a:pt x="304800" y="1101725"/>
                  <a:pt x="290513" y="1100137"/>
                </a:cubicBezTo>
                <a:cubicBezTo>
                  <a:pt x="280988" y="1096962"/>
                  <a:pt x="270292" y="1096181"/>
                  <a:pt x="261938" y="1090612"/>
                </a:cubicBezTo>
                <a:lnTo>
                  <a:pt x="233363" y="1071562"/>
                </a:lnTo>
                <a:cubicBezTo>
                  <a:pt x="228600" y="1068387"/>
                  <a:pt x="224505" y="1063847"/>
                  <a:pt x="219075" y="1062037"/>
                </a:cubicBezTo>
                <a:lnTo>
                  <a:pt x="204788" y="1057275"/>
                </a:lnTo>
                <a:cubicBezTo>
                  <a:pt x="200025" y="1054100"/>
                  <a:pt x="194547" y="1051797"/>
                  <a:pt x="190500" y="1047750"/>
                </a:cubicBezTo>
                <a:cubicBezTo>
                  <a:pt x="186453" y="1043703"/>
                  <a:pt x="184778" y="1037740"/>
                  <a:pt x="180975" y="1033462"/>
                </a:cubicBezTo>
                <a:cubicBezTo>
                  <a:pt x="172026" y="1023394"/>
                  <a:pt x="161925" y="1014412"/>
                  <a:pt x="152400" y="1004887"/>
                </a:cubicBezTo>
                <a:lnTo>
                  <a:pt x="152400" y="1004887"/>
                </a:lnTo>
                <a:cubicBezTo>
                  <a:pt x="140466" y="995937"/>
                  <a:pt x="128352" y="988255"/>
                  <a:pt x="119063" y="976312"/>
                </a:cubicBezTo>
                <a:cubicBezTo>
                  <a:pt x="112035" y="967276"/>
                  <a:pt x="110873" y="951357"/>
                  <a:pt x="100013" y="947737"/>
                </a:cubicBezTo>
                <a:cubicBezTo>
                  <a:pt x="89349" y="944183"/>
                  <a:pt x="77774" y="939920"/>
                  <a:pt x="66675" y="938212"/>
                </a:cubicBezTo>
                <a:cubicBezTo>
                  <a:pt x="52467" y="936026"/>
                  <a:pt x="38100" y="935037"/>
                  <a:pt x="23813" y="933450"/>
                </a:cubicBezTo>
                <a:cubicBezTo>
                  <a:pt x="17463" y="931862"/>
                  <a:pt x="9874" y="932776"/>
                  <a:pt x="4763" y="928687"/>
                </a:cubicBezTo>
                <a:cubicBezTo>
                  <a:pt x="843" y="925551"/>
                  <a:pt x="0" y="919420"/>
                  <a:pt x="0" y="914400"/>
                </a:cubicBezTo>
                <a:cubicBezTo>
                  <a:pt x="0" y="898446"/>
                  <a:pt x="2337" y="882544"/>
                  <a:pt x="4763" y="866775"/>
                </a:cubicBezTo>
                <a:cubicBezTo>
                  <a:pt x="7424" y="849481"/>
                  <a:pt x="11199" y="853901"/>
                  <a:pt x="19050" y="838200"/>
                </a:cubicBezTo>
                <a:cubicBezTo>
                  <a:pt x="29791" y="816719"/>
                  <a:pt x="16276" y="830099"/>
                  <a:pt x="33338" y="809625"/>
                </a:cubicBezTo>
                <a:cubicBezTo>
                  <a:pt x="37650" y="804451"/>
                  <a:pt x="43710" y="800818"/>
                  <a:pt x="47625" y="795337"/>
                </a:cubicBezTo>
                <a:cubicBezTo>
                  <a:pt x="69596" y="764577"/>
                  <a:pt x="43272" y="785538"/>
                  <a:pt x="71438" y="766762"/>
                </a:cubicBezTo>
                <a:cubicBezTo>
                  <a:pt x="77788" y="757237"/>
                  <a:pt x="86868" y="749047"/>
                  <a:pt x="90488" y="738187"/>
                </a:cubicBezTo>
                <a:cubicBezTo>
                  <a:pt x="102455" y="702284"/>
                  <a:pt x="86314" y="746533"/>
                  <a:pt x="104775" y="709612"/>
                </a:cubicBezTo>
                <a:cubicBezTo>
                  <a:pt x="124494" y="670176"/>
                  <a:pt x="91765" y="721986"/>
                  <a:pt x="119063" y="681037"/>
                </a:cubicBezTo>
                <a:cubicBezTo>
                  <a:pt x="120650" y="674687"/>
                  <a:pt x="121944" y="668256"/>
                  <a:pt x="123825" y="661987"/>
                </a:cubicBezTo>
                <a:cubicBezTo>
                  <a:pt x="123845" y="661920"/>
                  <a:pt x="135721" y="626302"/>
                  <a:pt x="138113" y="619125"/>
                </a:cubicBezTo>
                <a:lnTo>
                  <a:pt x="142875" y="604837"/>
                </a:lnTo>
                <a:cubicBezTo>
                  <a:pt x="144462" y="600075"/>
                  <a:pt x="146654" y="595473"/>
                  <a:pt x="147638" y="590550"/>
                </a:cubicBezTo>
                <a:cubicBezTo>
                  <a:pt x="153384" y="561814"/>
                  <a:pt x="149840" y="574416"/>
                  <a:pt x="157163" y="552450"/>
                </a:cubicBezTo>
                <a:cubicBezTo>
                  <a:pt x="160895" y="515122"/>
                  <a:pt x="159969" y="501165"/>
                  <a:pt x="171450" y="466725"/>
                </a:cubicBezTo>
                <a:cubicBezTo>
                  <a:pt x="173038" y="461962"/>
                  <a:pt x="173968" y="456927"/>
                  <a:pt x="176213" y="452437"/>
                </a:cubicBezTo>
                <a:cubicBezTo>
                  <a:pt x="178773" y="447318"/>
                  <a:pt x="182563" y="442912"/>
                  <a:pt x="185738" y="438150"/>
                </a:cubicBezTo>
                <a:cubicBezTo>
                  <a:pt x="191726" y="420183"/>
                  <a:pt x="193173" y="411662"/>
                  <a:pt x="209550" y="395287"/>
                </a:cubicBezTo>
                <a:cubicBezTo>
                  <a:pt x="214313" y="390525"/>
                  <a:pt x="219455" y="386114"/>
                  <a:pt x="223838" y="381000"/>
                </a:cubicBezTo>
                <a:cubicBezTo>
                  <a:pt x="229004" y="374974"/>
                  <a:pt x="232959" y="367977"/>
                  <a:pt x="238125" y="361950"/>
                </a:cubicBezTo>
                <a:cubicBezTo>
                  <a:pt x="242508" y="356836"/>
                  <a:pt x="248278" y="352979"/>
                  <a:pt x="252413" y="347662"/>
                </a:cubicBezTo>
                <a:cubicBezTo>
                  <a:pt x="259441" y="338626"/>
                  <a:pt x="265113" y="328612"/>
                  <a:pt x="271463" y="319087"/>
                </a:cubicBezTo>
                <a:cubicBezTo>
                  <a:pt x="271467" y="319082"/>
                  <a:pt x="290510" y="290517"/>
                  <a:pt x="290513" y="290512"/>
                </a:cubicBezTo>
                <a:cubicBezTo>
                  <a:pt x="293688" y="284162"/>
                  <a:pt x="297241" y="277988"/>
                  <a:pt x="300038" y="271462"/>
                </a:cubicBezTo>
                <a:cubicBezTo>
                  <a:pt x="311547" y="244607"/>
                  <a:pt x="297483" y="270336"/>
                  <a:pt x="309563" y="238125"/>
                </a:cubicBezTo>
                <a:cubicBezTo>
                  <a:pt x="312056" y="231478"/>
                  <a:pt x="315913" y="225425"/>
                  <a:pt x="319088" y="219075"/>
                </a:cubicBezTo>
                <a:cubicBezTo>
                  <a:pt x="328239" y="173314"/>
                  <a:pt x="317602" y="215646"/>
                  <a:pt x="333375" y="176212"/>
                </a:cubicBezTo>
                <a:cubicBezTo>
                  <a:pt x="337104" y="166890"/>
                  <a:pt x="339725" y="157162"/>
                  <a:pt x="342900" y="147637"/>
                </a:cubicBezTo>
                <a:cubicBezTo>
                  <a:pt x="344488" y="142875"/>
                  <a:pt x="344878" y="137527"/>
                  <a:pt x="347663" y="133350"/>
                </a:cubicBezTo>
                <a:cubicBezTo>
                  <a:pt x="371312" y="97875"/>
                  <a:pt x="340917" y="141445"/>
                  <a:pt x="371475" y="104775"/>
                </a:cubicBezTo>
                <a:cubicBezTo>
                  <a:pt x="375139" y="100378"/>
                  <a:pt x="377197" y="94765"/>
                  <a:pt x="381000" y="90487"/>
                </a:cubicBezTo>
                <a:cubicBezTo>
                  <a:pt x="404725" y="63796"/>
                  <a:pt x="402148" y="66863"/>
                  <a:pt x="423863" y="52387"/>
                </a:cubicBezTo>
                <a:cubicBezTo>
                  <a:pt x="427038" y="47625"/>
                  <a:pt x="429724" y="42497"/>
                  <a:pt x="433388" y="38100"/>
                </a:cubicBezTo>
                <a:cubicBezTo>
                  <a:pt x="440913" y="29070"/>
                  <a:pt x="451257" y="19640"/>
                  <a:pt x="461963" y="14287"/>
                </a:cubicBezTo>
                <a:cubicBezTo>
                  <a:pt x="483852" y="3343"/>
                  <a:pt x="470253" y="15522"/>
                  <a:pt x="481013" y="4762"/>
                </a:cubicBezTo>
                <a:lnTo>
                  <a:pt x="728663" y="0"/>
                </a:lnTo>
                <a:lnTo>
                  <a:pt x="652463" y="109537"/>
                </a:lnTo>
                <a:lnTo>
                  <a:pt x="871538" y="104775"/>
                </a:lnTo>
                <a:close/>
              </a:path>
            </a:pathLst>
          </a:custGeom>
          <a:solidFill>
            <a:srgbClr val="FFFFFF">
              <a:alpha val="16863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16" name="자유형 15"/>
          <p:cNvSpPr/>
          <p:nvPr/>
        </p:nvSpPr>
        <p:spPr>
          <a:xfrm>
            <a:off x="6474661" y="2954182"/>
            <a:ext cx="1392848" cy="1926428"/>
          </a:xfrm>
          <a:custGeom>
            <a:avLst/>
            <a:gdLst>
              <a:gd name="connsiteX0" fmla="*/ 919162 w 1238250"/>
              <a:gd name="connsiteY0" fmla="*/ 4763 h 1390650"/>
              <a:gd name="connsiteX1" fmla="*/ 919162 w 1238250"/>
              <a:gd name="connsiteY1" fmla="*/ 4763 h 1390650"/>
              <a:gd name="connsiteX2" fmla="*/ 1028700 w 1238250"/>
              <a:gd name="connsiteY2" fmla="*/ 19050 h 1390650"/>
              <a:gd name="connsiteX3" fmla="*/ 1062037 w 1238250"/>
              <a:gd name="connsiteY3" fmla="*/ 23813 h 1390650"/>
              <a:gd name="connsiteX4" fmla="*/ 1200150 w 1238250"/>
              <a:gd name="connsiteY4" fmla="*/ 23813 h 1390650"/>
              <a:gd name="connsiteX5" fmla="*/ 1195387 w 1238250"/>
              <a:gd name="connsiteY5" fmla="*/ 9525 h 1390650"/>
              <a:gd name="connsiteX6" fmla="*/ 1195387 w 1238250"/>
              <a:gd name="connsiteY6" fmla="*/ 0 h 1390650"/>
              <a:gd name="connsiteX7" fmla="*/ 1238250 w 1238250"/>
              <a:gd name="connsiteY7" fmla="*/ 1266825 h 1390650"/>
              <a:gd name="connsiteX8" fmla="*/ 1238250 w 1238250"/>
              <a:gd name="connsiteY8" fmla="*/ 1390650 h 1390650"/>
              <a:gd name="connsiteX9" fmla="*/ 0 w 1238250"/>
              <a:gd name="connsiteY9" fmla="*/ 1366838 h 1390650"/>
              <a:gd name="connsiteX10" fmla="*/ 9525 w 1238250"/>
              <a:gd name="connsiteY10" fmla="*/ 962025 h 1390650"/>
              <a:gd name="connsiteX11" fmla="*/ 180975 w 1238250"/>
              <a:gd name="connsiteY11" fmla="*/ 1066800 h 1390650"/>
              <a:gd name="connsiteX12" fmla="*/ 438150 w 1238250"/>
              <a:gd name="connsiteY12" fmla="*/ 1147763 h 1390650"/>
              <a:gd name="connsiteX13" fmla="*/ 633412 w 1238250"/>
              <a:gd name="connsiteY13" fmla="*/ 1109663 h 1390650"/>
              <a:gd name="connsiteX14" fmla="*/ 547687 w 1238250"/>
              <a:gd name="connsiteY14" fmla="*/ 952500 h 1390650"/>
              <a:gd name="connsiteX15" fmla="*/ 333375 w 1238250"/>
              <a:gd name="connsiteY15" fmla="*/ 909638 h 1390650"/>
              <a:gd name="connsiteX16" fmla="*/ 428625 w 1238250"/>
              <a:gd name="connsiteY16" fmla="*/ 657225 h 1390650"/>
              <a:gd name="connsiteX17" fmla="*/ 657225 w 1238250"/>
              <a:gd name="connsiteY17" fmla="*/ 428625 h 1390650"/>
              <a:gd name="connsiteX18" fmla="*/ 838200 w 1238250"/>
              <a:gd name="connsiteY18" fmla="*/ 119063 h 1390650"/>
              <a:gd name="connsiteX19" fmla="*/ 919162 w 1238250"/>
              <a:gd name="connsiteY19" fmla="*/ 4763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38250" h="1390650">
                <a:moveTo>
                  <a:pt x="919162" y="4763"/>
                </a:moveTo>
                <a:lnTo>
                  <a:pt x="919162" y="4763"/>
                </a:lnTo>
                <a:cubicBezTo>
                  <a:pt x="984329" y="12003"/>
                  <a:pt x="947808" y="7494"/>
                  <a:pt x="1028700" y="19050"/>
                </a:cubicBezTo>
                <a:lnTo>
                  <a:pt x="1062037" y="23813"/>
                </a:lnTo>
                <a:cubicBezTo>
                  <a:pt x="1111653" y="40349"/>
                  <a:pt x="1103054" y="39348"/>
                  <a:pt x="1200150" y="23813"/>
                </a:cubicBezTo>
                <a:cubicBezTo>
                  <a:pt x="1205107" y="23020"/>
                  <a:pt x="1196372" y="14448"/>
                  <a:pt x="1195387" y="9525"/>
                </a:cubicBezTo>
                <a:cubicBezTo>
                  <a:pt x="1194764" y="6412"/>
                  <a:pt x="1195387" y="3175"/>
                  <a:pt x="1195387" y="0"/>
                </a:cubicBezTo>
                <a:lnTo>
                  <a:pt x="1238250" y="1266825"/>
                </a:lnTo>
                <a:lnTo>
                  <a:pt x="1238250" y="1390650"/>
                </a:lnTo>
                <a:lnTo>
                  <a:pt x="0" y="1366838"/>
                </a:lnTo>
                <a:lnTo>
                  <a:pt x="9525" y="962025"/>
                </a:lnTo>
                <a:lnTo>
                  <a:pt x="180975" y="1066800"/>
                </a:lnTo>
                <a:lnTo>
                  <a:pt x="438150" y="1147763"/>
                </a:lnTo>
                <a:lnTo>
                  <a:pt x="633412" y="1109663"/>
                </a:lnTo>
                <a:lnTo>
                  <a:pt x="547687" y="952500"/>
                </a:lnTo>
                <a:lnTo>
                  <a:pt x="333375" y="909638"/>
                </a:lnTo>
                <a:lnTo>
                  <a:pt x="428625" y="657225"/>
                </a:lnTo>
                <a:lnTo>
                  <a:pt x="657225" y="428625"/>
                </a:lnTo>
                <a:lnTo>
                  <a:pt x="838200" y="119063"/>
                </a:lnTo>
                <a:lnTo>
                  <a:pt x="919162" y="4763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17" name="자유형 16"/>
          <p:cNvSpPr/>
          <p:nvPr/>
        </p:nvSpPr>
        <p:spPr>
          <a:xfrm>
            <a:off x="8140720" y="2947583"/>
            <a:ext cx="1033921" cy="1933024"/>
          </a:xfrm>
          <a:custGeom>
            <a:avLst/>
            <a:gdLst>
              <a:gd name="connsiteX0" fmla="*/ 0 w 919163"/>
              <a:gd name="connsiteY0" fmla="*/ 0 h 1395412"/>
              <a:gd name="connsiteX1" fmla="*/ 495300 w 919163"/>
              <a:gd name="connsiteY1" fmla="*/ 1395412 h 1395412"/>
              <a:gd name="connsiteX2" fmla="*/ 709613 w 919163"/>
              <a:gd name="connsiteY2" fmla="*/ 1376362 h 1395412"/>
              <a:gd name="connsiteX3" fmla="*/ 657225 w 919163"/>
              <a:gd name="connsiteY3" fmla="*/ 1152525 h 1395412"/>
              <a:gd name="connsiteX4" fmla="*/ 909638 w 919163"/>
              <a:gd name="connsiteY4" fmla="*/ 1185862 h 1395412"/>
              <a:gd name="connsiteX5" fmla="*/ 919163 w 919163"/>
              <a:gd name="connsiteY5" fmla="*/ 752475 h 1395412"/>
              <a:gd name="connsiteX6" fmla="*/ 285750 w 919163"/>
              <a:gd name="connsiteY6" fmla="*/ 9525 h 1395412"/>
              <a:gd name="connsiteX7" fmla="*/ 0 w 919163"/>
              <a:gd name="connsiteY7" fmla="*/ 0 h 139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3" h="1395412">
                <a:moveTo>
                  <a:pt x="0" y="0"/>
                </a:moveTo>
                <a:lnTo>
                  <a:pt x="495300" y="1395412"/>
                </a:lnTo>
                <a:lnTo>
                  <a:pt x="709613" y="1376362"/>
                </a:lnTo>
                <a:lnTo>
                  <a:pt x="657225" y="1152525"/>
                </a:lnTo>
                <a:lnTo>
                  <a:pt x="909638" y="1185862"/>
                </a:lnTo>
                <a:lnTo>
                  <a:pt x="919163" y="752475"/>
                </a:lnTo>
                <a:lnTo>
                  <a:pt x="285750" y="952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18" name="직사각형 17"/>
          <p:cNvSpPr/>
          <p:nvPr/>
        </p:nvSpPr>
        <p:spPr>
          <a:xfrm>
            <a:off x="5887731" y="2566431"/>
            <a:ext cx="1283143" cy="26324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chemeClr val="tx2"/>
                </a:solidFill>
              </a:rPr>
              <a:t>장비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영역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74661" y="4558354"/>
            <a:ext cx="1392428" cy="3068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미 실시 영역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72241" y="3568488"/>
            <a:ext cx="1176031" cy="36365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chemeClr val="tx2"/>
                </a:solidFill>
              </a:rPr>
              <a:t>수동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영역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4479" y="5473005"/>
            <a:ext cx="42017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&lt;</a:t>
            </a:r>
            <a:r>
              <a:rPr lang="ko-KR" altLang="en-US" sz="1400" dirty="0" smtClean="0">
                <a:sym typeface="Wingdings" panose="05000000000000000000" pitchFamily="2" charset="2"/>
              </a:rPr>
              <a:t>주요 문제점</a:t>
            </a:r>
            <a:r>
              <a:rPr lang="en-US" altLang="ko-KR" sz="1400" dirty="0" smtClean="0">
                <a:sym typeface="Wingdings" panose="05000000000000000000" pitchFamily="2" charset="2"/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ym typeface="Wingdings" panose="05000000000000000000" pitchFamily="2" charset="2"/>
              </a:rPr>
              <a:t>불 균일한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스위핑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정도</a:t>
            </a:r>
            <a:r>
              <a:rPr lang="en-US" altLang="ko-KR" sz="1400" dirty="0" smtClean="0">
                <a:sym typeface="Wingdings" panose="05000000000000000000" pitchFamily="2" charset="2"/>
              </a:rPr>
              <a:t>(over/under)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ym typeface="Wingdings" panose="05000000000000000000" pitchFamily="2" charset="2"/>
              </a:rPr>
              <a:t>주행 경로 이탈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 smtClean="0">
                <a:sym typeface="Wingdings" panose="05000000000000000000" pitchFamily="2" charset="2"/>
              </a:rPr>
              <a:t>두 문제 모두 바닥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접지력과</a:t>
            </a:r>
            <a:r>
              <a:rPr lang="ko-KR" altLang="en-US" sz="1400" dirty="0" smtClean="0">
                <a:sym typeface="Wingdings" panose="05000000000000000000" pitchFamily="2" charset="2"/>
              </a:rPr>
              <a:t> 관련되어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접지력</a:t>
            </a:r>
            <a:r>
              <a:rPr lang="ko-KR" altLang="en-US" sz="1400" dirty="0" smtClean="0">
                <a:sym typeface="Wingdings" panose="05000000000000000000" pitchFamily="2" charset="2"/>
              </a:rPr>
              <a:t> 강화 필요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ko-KR" altLang="en-US" sz="1400" dirty="0"/>
          </a:p>
        </p:txBody>
      </p:sp>
      <p:sp>
        <p:nvSpPr>
          <p:cNvPr id="22" name="내용 개체 틀 1"/>
          <p:cNvSpPr>
            <a:spLocks noGrp="1"/>
          </p:cNvSpPr>
          <p:nvPr>
            <p:ph idx="1"/>
          </p:nvPr>
        </p:nvSpPr>
        <p:spPr>
          <a:xfrm>
            <a:off x="948018" y="1196754"/>
            <a:ext cx="8417982" cy="449772"/>
          </a:xfrm>
        </p:spPr>
        <p:txBody>
          <a:bodyPr/>
          <a:lstStyle/>
          <a:p>
            <a:r>
              <a:rPr lang="ko-KR" altLang="en-US" dirty="0" smtClean="0"/>
              <a:t>실선 테스트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077" y="1575428"/>
            <a:ext cx="967973" cy="113349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902" y="3861047"/>
            <a:ext cx="981835" cy="113069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위쪽 화살표 6"/>
          <p:cNvSpPr/>
          <p:nvPr/>
        </p:nvSpPr>
        <p:spPr>
          <a:xfrm>
            <a:off x="2535803" y="4005064"/>
            <a:ext cx="144016" cy="1449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00257" y="2730958"/>
            <a:ext cx="77617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800" dirty="0" smtClean="0"/>
              <a:t>220v</a:t>
            </a:r>
            <a:r>
              <a:rPr lang="ko-KR" altLang="en-US" sz="800" dirty="0" smtClean="0"/>
              <a:t>연결 </a:t>
            </a:r>
            <a:endParaRPr lang="en-US" altLang="ko-KR" sz="8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800" dirty="0" smtClean="0"/>
              <a:t>상부 거치</a:t>
            </a:r>
            <a:endParaRPr lang="ko-KR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2321743" y="4754997"/>
            <a:ext cx="846707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800" dirty="0" smtClean="0"/>
              <a:t>와이어 연결 </a:t>
            </a:r>
            <a:endParaRPr lang="en-US" altLang="ko-KR" sz="800" dirty="0" smtClean="0"/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681192" y="4255168"/>
            <a:ext cx="288033" cy="13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482093" y="4272948"/>
            <a:ext cx="1392428" cy="30689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chemeClr val="accent1"/>
                </a:solidFill>
              </a:rPr>
              <a:t>주행 경로 이탈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128994" y="3019742"/>
            <a:ext cx="1392428" cy="30689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00B050"/>
                </a:solidFill>
              </a:rPr>
              <a:t>Under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스위핑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03086" y="3645289"/>
            <a:ext cx="1392428" cy="30689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Over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스위핑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489506" y="3783212"/>
            <a:ext cx="407710" cy="421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474661" y="3274639"/>
            <a:ext cx="350547" cy="355290"/>
          </a:xfrm>
          <a:prstGeom prst="ellipse">
            <a:avLst/>
          </a:prstGeom>
          <a:noFill/>
          <a:ln>
            <a:solidFill>
              <a:srgbClr val="00A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352600" y="1893306"/>
            <a:ext cx="576064" cy="673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256430" y="3560868"/>
            <a:ext cx="914533" cy="876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stCxn id="41" idx="2"/>
          </p:cNvCxnSpPr>
          <p:nvPr/>
        </p:nvCxnSpPr>
        <p:spPr>
          <a:xfrm rot="16200000" flipH="1">
            <a:off x="1843287" y="4307521"/>
            <a:ext cx="216024" cy="475205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0" idx="3"/>
            <a:endCxn id="5" idx="1"/>
          </p:cNvCxnSpPr>
          <p:nvPr/>
        </p:nvCxnSpPr>
        <p:spPr>
          <a:xfrm flipV="1">
            <a:off x="1928664" y="2142174"/>
            <a:ext cx="250413" cy="87695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610662" y="3125449"/>
            <a:ext cx="697043" cy="1064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942615" y="3132944"/>
            <a:ext cx="387575" cy="12547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691431" y="3860582"/>
            <a:ext cx="1255033" cy="30689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mtClean="0">
                <a:solidFill>
                  <a:schemeClr val="accent1"/>
                </a:solidFill>
              </a:rPr>
              <a:t>정상 </a:t>
            </a:r>
            <a:r>
              <a:rPr lang="ko-KR" altLang="en-US" sz="1000" dirty="0" smtClean="0">
                <a:solidFill>
                  <a:schemeClr val="accent1"/>
                </a:solidFill>
              </a:rPr>
              <a:t>경로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3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실선 테스트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18" y="1191048"/>
            <a:ext cx="3514668" cy="46862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016" y="1177703"/>
            <a:ext cx="3514668" cy="46862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4608" y="2996952"/>
            <a:ext cx="79208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장비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7176" y="3196221"/>
            <a:ext cx="100811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작업 후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85048" y="2783979"/>
            <a:ext cx="100811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작업 전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36576" y="6018134"/>
            <a:ext cx="550663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 smtClean="0"/>
              <a:t>표면 오염도에 따라 </a:t>
            </a:r>
            <a:r>
              <a:rPr lang="ko-KR" altLang="en-US" sz="1400" dirty="0" err="1" smtClean="0"/>
              <a:t>스위핑</a:t>
            </a:r>
            <a:r>
              <a:rPr lang="ko-KR" altLang="en-US" sz="1400" dirty="0" smtClean="0"/>
              <a:t> 성능 편차는 있었으나 적용 불가할 정도는 아님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 err="1" smtClean="0"/>
              <a:t>스위핑</a:t>
            </a:r>
            <a:r>
              <a:rPr lang="ko-KR" altLang="en-US" sz="1400" dirty="0" smtClean="0"/>
              <a:t> 장비 입고 후 사용 타겟 범위 재 정의 필요함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 smtClean="0"/>
              <a:t>구매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장기 사용하며 발생하는 추가 문제에 대한 개선 추후 대응 예정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0222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 제품 입고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1192" y="1488814"/>
            <a:ext cx="2079936" cy="1559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8" y="1261108"/>
            <a:ext cx="1559954" cy="11699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7868" r="9438" b="11283"/>
          <a:stretch/>
        </p:blipFill>
        <p:spPr>
          <a:xfrm>
            <a:off x="6251006" y="3672929"/>
            <a:ext cx="2566019" cy="18817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301080" y="3250001"/>
            <a:ext cx="1440160" cy="31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&lt;</a:t>
            </a:r>
            <a:r>
              <a:rPr lang="ko-KR" altLang="en-US" sz="1200" dirty="0" smtClean="0">
                <a:solidFill>
                  <a:schemeClr val="tx2"/>
                </a:solidFill>
              </a:rPr>
              <a:t>제품 포장</a:t>
            </a:r>
            <a:r>
              <a:rPr lang="en-US" altLang="ko-KR" sz="1200" dirty="0" smtClean="0">
                <a:solidFill>
                  <a:schemeClr val="tx2"/>
                </a:solidFill>
              </a:rPr>
              <a:t>&gt;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96945" y="2431074"/>
            <a:ext cx="1440160" cy="31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2"/>
                </a:solidFill>
              </a:rPr>
              <a:t>&lt;</a:t>
            </a:r>
            <a:r>
              <a:rPr lang="ko-KR" altLang="en-US" sz="1200" dirty="0" smtClean="0">
                <a:solidFill>
                  <a:schemeClr val="tx2"/>
                </a:solidFill>
              </a:rPr>
              <a:t>리모컨</a:t>
            </a:r>
            <a:r>
              <a:rPr lang="en-US" altLang="ko-KR" sz="1200" dirty="0" smtClean="0">
                <a:solidFill>
                  <a:schemeClr val="tx2"/>
                </a:solidFill>
              </a:rPr>
              <a:t>&gt;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87870" y="5521858"/>
            <a:ext cx="1692289" cy="31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&lt;</a:t>
            </a:r>
            <a:r>
              <a:rPr lang="ko-KR" altLang="en-US" sz="1200" dirty="0" smtClean="0">
                <a:solidFill>
                  <a:schemeClr val="tx2"/>
                </a:solidFill>
              </a:rPr>
              <a:t>실선 부착</a:t>
            </a:r>
            <a:r>
              <a:rPr lang="en-US" altLang="ko-KR" sz="1200" dirty="0" smtClean="0">
                <a:solidFill>
                  <a:schemeClr val="tx2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tx2"/>
                </a:solidFill>
              </a:rPr>
              <a:t>경사주행</a:t>
            </a:r>
            <a:r>
              <a:rPr lang="en-US" altLang="ko-KR" sz="1200" dirty="0" smtClean="0">
                <a:solidFill>
                  <a:schemeClr val="tx2"/>
                </a:solidFill>
              </a:rPr>
              <a:t>)&gt;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7732" y="4761930"/>
            <a:ext cx="5673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최종제품 </a:t>
            </a:r>
            <a:r>
              <a:rPr lang="ko-KR" altLang="en-US" sz="1400" dirty="0" err="1" smtClean="0"/>
              <a:t>입고시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리모컨 거리 연장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ko-KR" altLang="en-US" sz="1400" dirty="0" smtClean="0"/>
              <a:t>→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기존 유선 리모컨의 최대 작업 거리가 </a:t>
            </a:r>
            <a:r>
              <a:rPr lang="en-US" altLang="ko-KR" sz="1400" dirty="0" smtClean="0"/>
              <a:t>10m </a:t>
            </a:r>
            <a:r>
              <a:rPr lang="ko-KR" altLang="en-US" sz="1400" dirty="0" smtClean="0"/>
              <a:t>→ </a:t>
            </a:r>
            <a:r>
              <a:rPr lang="en-US" altLang="ko-KR" sz="1400" dirty="0" smtClean="0"/>
              <a:t>20m </a:t>
            </a:r>
            <a:r>
              <a:rPr lang="ko-KR" altLang="en-US" sz="1400" dirty="0" smtClean="0"/>
              <a:t>로 변경</a:t>
            </a:r>
            <a:r>
              <a:rPr lang="en-US" altLang="ko-KR" sz="1400" dirty="0" smtClean="0"/>
              <a:t>(PCB</a:t>
            </a:r>
            <a:r>
              <a:rPr lang="ko-KR" altLang="en-US" sz="1400" dirty="0" smtClean="0"/>
              <a:t>보드 개선</a:t>
            </a:r>
            <a:r>
              <a:rPr lang="en-US" altLang="ko-KR" sz="1400" dirty="0" smtClean="0"/>
              <a:t>)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62596"/>
              </p:ext>
            </p:extLst>
          </p:nvPr>
        </p:nvGraphicFramePr>
        <p:xfrm>
          <a:off x="488504" y="1247543"/>
          <a:ext cx="5176838" cy="3187065"/>
        </p:xfrm>
        <a:graphic>
          <a:graphicData uri="http://schemas.openxmlformats.org/drawingml/2006/table">
            <a:tbl>
              <a:tblPr/>
              <a:tblGrid>
                <a:gridCol w="1035050">
                  <a:extLst>
                    <a:ext uri="{9D8B030D-6E8A-4147-A177-3AD203B41FA5}">
                      <a16:colId xmlns:a16="http://schemas.microsoft.com/office/drawing/2014/main" val="6809956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187522401"/>
                    </a:ext>
                  </a:extLst>
                </a:gridCol>
                <a:gridCol w="2598738">
                  <a:extLst>
                    <a:ext uri="{9D8B030D-6E8A-4147-A177-3AD203B41FA5}">
                      <a16:colId xmlns:a16="http://schemas.microsoft.com/office/drawing/2014/main" val="1422448606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스위핑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 장비 </a:t>
                      </a:r>
                      <a:r>
                        <a:rPr lang="ko-KR" alt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사양표</a:t>
                      </a:r>
                      <a:endParaRPr lang="en-US" altLang="ko-K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현대체Medium" panose="02020603020101020101" pitchFamily="18" charset="-127"/>
                        <a:ea typeface="현대체Medium" panose="02020603020101020101" pitchFamily="18" charset="-127"/>
                      </a:endParaRPr>
                    </a:p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현대체Medium" panose="02020603020101020101" pitchFamily="18" charset="-127"/>
                        <a:ea typeface="현대체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체Medium" panose="02020603020101020101" pitchFamily="18" charset="-127"/>
                        <a:ea typeface="현대체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체Medium" panose="02020603020101020101" pitchFamily="18" charset="-127"/>
                        <a:ea typeface="현대체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3291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사양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3355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주행속도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0~10m/min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0~9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단 각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단계별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1.5m/s(1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1m/min)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432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스위핑 조도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누름압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0~50㎜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0~8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단 각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단계별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5㎜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(1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10㎜)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9013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스위핑 툴 회전속도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600rpm(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고정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모터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3000 rpm/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감속기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5:1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7381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스위핑 툴 사이즈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300㎜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6783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최대 리모트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20m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최대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30m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까지 가능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배선교체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 필요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체Medium" panose="02020603020101020101" pitchFamily="18" charset="-127"/>
                        <a:ea typeface="현대체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4240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스위핑 장비 무게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35kg(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장비 케이스 포함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60kg)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장비 케이스로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Crane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운송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사용시 장비만 별도 이동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7692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스위핑 툴 교체방식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벨크로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교체시간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30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초 이내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108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스위핑 툴 규격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Φ300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mm/20T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10~20T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변경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Test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예정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오성연마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창원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) → 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오성연마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부산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으로 교체 예정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 *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오성연마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부산이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HHI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협력사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현대체Medium" panose="02020603020101020101" pitchFamily="18" charset="-127"/>
                        <a:ea typeface="현대체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523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부착방식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네오디움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 자석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현대체Medium" panose="02020603020101020101" pitchFamily="18" charset="-127"/>
                        <a:ea typeface="현대체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120kgf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척력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1132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주행방식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무한궤도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, BLDC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모터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현대체Medium" panose="02020603020101020101" pitchFamily="18" charset="-127"/>
                          <a:ea typeface="현대체Medium" panose="02020603020101020101" pitchFamily="18" charset="-127"/>
                        </a:rPr>
                        <a:t>개의 주행 모터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398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93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 제품 테스트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주행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520618" y="3360608"/>
            <a:ext cx="1440160" cy="31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&lt;</a:t>
            </a:r>
            <a:r>
              <a:rPr lang="ko-KR" altLang="en-US" sz="1200" dirty="0" smtClean="0">
                <a:solidFill>
                  <a:schemeClr val="tx2"/>
                </a:solidFill>
              </a:rPr>
              <a:t>주행 준비</a:t>
            </a:r>
            <a:r>
              <a:rPr lang="en-US" altLang="ko-KR" sz="1200" dirty="0" smtClean="0">
                <a:solidFill>
                  <a:schemeClr val="tx2"/>
                </a:solidFill>
              </a:rPr>
              <a:t>&gt;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62317" y="6171041"/>
            <a:ext cx="1440160" cy="31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&lt;</a:t>
            </a:r>
            <a:r>
              <a:rPr lang="ko-KR" altLang="en-US" sz="1200" dirty="0" smtClean="0">
                <a:solidFill>
                  <a:schemeClr val="tx2"/>
                </a:solidFill>
              </a:rPr>
              <a:t>최상부 </a:t>
            </a:r>
            <a:r>
              <a:rPr lang="ko-KR" altLang="en-US" sz="1200" dirty="0" err="1" smtClean="0">
                <a:solidFill>
                  <a:schemeClr val="tx2"/>
                </a:solidFill>
              </a:rPr>
              <a:t>주행완료</a:t>
            </a:r>
            <a:r>
              <a:rPr lang="en-US" altLang="ko-KR" sz="1200" dirty="0" smtClean="0">
                <a:solidFill>
                  <a:schemeClr val="tx2"/>
                </a:solidFill>
              </a:rPr>
              <a:t>&gt;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2667" y="3992944"/>
            <a:ext cx="2479460" cy="18595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272376"/>
            <a:ext cx="2784309" cy="20882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96" y="1272376"/>
            <a:ext cx="4795712" cy="359678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694672" y="4922741"/>
            <a:ext cx="1440160" cy="31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&lt;</a:t>
            </a:r>
            <a:r>
              <a:rPr lang="ko-KR" altLang="en-US" sz="1200" dirty="0" err="1" smtClean="0">
                <a:solidFill>
                  <a:schemeClr val="tx2"/>
                </a:solidFill>
              </a:rPr>
              <a:t>주행중</a:t>
            </a:r>
            <a:r>
              <a:rPr lang="ko-KR" altLang="en-US" sz="1200" dirty="0" smtClean="0">
                <a:solidFill>
                  <a:schemeClr val="tx2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2"/>
                </a:solidFill>
              </a:rPr>
              <a:t>조향</a:t>
            </a:r>
            <a:r>
              <a:rPr lang="en-US" altLang="ko-KR" sz="1200" dirty="0" smtClean="0">
                <a:solidFill>
                  <a:schemeClr val="tx2"/>
                </a:solidFill>
              </a:rPr>
              <a:t>&gt;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33120" y="188640"/>
            <a:ext cx="1944216" cy="761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2"/>
                </a:solidFill>
              </a:rPr>
              <a:t>12</a:t>
            </a:r>
            <a:r>
              <a:rPr lang="ko-KR" altLang="en-US" sz="1300" dirty="0" smtClean="0">
                <a:solidFill>
                  <a:schemeClr val="tx2"/>
                </a:solidFill>
              </a:rPr>
              <a:t>월 </a:t>
            </a:r>
            <a:r>
              <a:rPr lang="en-US" altLang="ko-KR" sz="1300" dirty="0" smtClean="0">
                <a:solidFill>
                  <a:schemeClr val="tx2"/>
                </a:solidFill>
              </a:rPr>
              <a:t>4</a:t>
            </a:r>
            <a:r>
              <a:rPr lang="ko-KR" altLang="en-US" sz="1300" dirty="0" smtClean="0">
                <a:solidFill>
                  <a:schemeClr val="tx2"/>
                </a:solidFill>
              </a:rPr>
              <a:t>일</a:t>
            </a:r>
            <a:endParaRPr lang="en-US" altLang="ko-KR" sz="13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ko-KR" sz="1300" dirty="0" smtClean="0">
                <a:solidFill>
                  <a:schemeClr val="tx2"/>
                </a:solidFill>
              </a:rPr>
              <a:t>#7 </a:t>
            </a:r>
            <a:r>
              <a:rPr lang="ko-KR" altLang="en-US" sz="1300" dirty="0" smtClean="0">
                <a:solidFill>
                  <a:schemeClr val="tx2"/>
                </a:solidFill>
              </a:rPr>
              <a:t>안벽</a:t>
            </a:r>
            <a:endParaRPr lang="ko-KR" altLang="en-US" sz="1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6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제품 테스트 </a:t>
            </a:r>
            <a:r>
              <a:rPr lang="en-US" altLang="ko-KR" dirty="0"/>
              <a:t>–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8"/>
          <a:stretch/>
        </p:blipFill>
        <p:spPr>
          <a:xfrm rot="5400000">
            <a:off x="693145" y="1318571"/>
            <a:ext cx="4415253" cy="4680520"/>
          </a:xfrm>
        </p:spPr>
      </p:pic>
      <p:cxnSp>
        <p:nvCxnSpPr>
          <p:cNvPr id="11" name="직선 화살표 연결선 10"/>
          <p:cNvCxnSpPr/>
          <p:nvPr/>
        </p:nvCxnSpPr>
        <p:spPr>
          <a:xfrm flipV="1">
            <a:off x="1208584" y="2276872"/>
            <a:ext cx="1008112" cy="18002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006432" y="1942376"/>
            <a:ext cx="93610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 smtClean="0">
                <a:solidFill>
                  <a:schemeClr val="tx2"/>
                </a:solidFill>
              </a:rPr>
              <a:t>① </a:t>
            </a:r>
            <a:r>
              <a:rPr lang="en-US" altLang="ko-KR" sz="1000" dirty="0" smtClean="0">
                <a:solidFill>
                  <a:schemeClr val="tx2"/>
                </a:solidFill>
              </a:rPr>
              <a:t>Speed 8</a:t>
            </a:r>
            <a:r>
              <a:rPr lang="ko-KR" altLang="en-US" sz="1000" dirty="0" smtClean="0">
                <a:solidFill>
                  <a:schemeClr val="tx2"/>
                </a:solidFill>
              </a:rPr>
              <a:t>단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algn="r"/>
            <a:r>
              <a:rPr lang="ko-KR" altLang="en-US" sz="1000" dirty="0" smtClean="0">
                <a:solidFill>
                  <a:schemeClr val="tx2"/>
                </a:solidFill>
              </a:rPr>
              <a:t>조도 </a:t>
            </a:r>
            <a:r>
              <a:rPr lang="en-US" altLang="ko-KR" sz="1000" dirty="0" smtClean="0">
                <a:solidFill>
                  <a:schemeClr val="tx2"/>
                </a:solidFill>
              </a:rPr>
              <a:t>4</a:t>
            </a:r>
            <a:r>
              <a:rPr lang="ko-KR" altLang="en-US" sz="1000" dirty="0" smtClean="0">
                <a:solidFill>
                  <a:schemeClr val="tx2"/>
                </a:solidFill>
              </a:rPr>
              <a:t>단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640632" y="2384884"/>
            <a:ext cx="1008112" cy="198022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376936" y="1686434"/>
            <a:ext cx="93610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 smtClean="0">
                <a:solidFill>
                  <a:schemeClr val="tx2"/>
                </a:solidFill>
              </a:rPr>
              <a:t>② </a:t>
            </a:r>
            <a:r>
              <a:rPr lang="en-US" altLang="ko-KR" sz="1000" dirty="0" smtClean="0">
                <a:solidFill>
                  <a:schemeClr val="tx2"/>
                </a:solidFill>
              </a:rPr>
              <a:t>Speed 8</a:t>
            </a:r>
            <a:r>
              <a:rPr lang="ko-KR" altLang="en-US" sz="1000" dirty="0" smtClean="0">
                <a:solidFill>
                  <a:schemeClr val="tx2"/>
                </a:solidFill>
              </a:rPr>
              <a:t>단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algn="r"/>
            <a:r>
              <a:rPr lang="ko-KR" altLang="en-US" sz="1000" dirty="0" smtClean="0">
                <a:solidFill>
                  <a:schemeClr val="tx2"/>
                </a:solidFill>
              </a:rPr>
              <a:t>조도 </a:t>
            </a:r>
            <a:r>
              <a:rPr lang="en-US" altLang="ko-KR" sz="1000" dirty="0" smtClean="0">
                <a:solidFill>
                  <a:schemeClr val="tx2"/>
                </a:solidFill>
              </a:rPr>
              <a:t>8</a:t>
            </a:r>
            <a:r>
              <a:rPr lang="ko-KR" altLang="en-US" sz="1000" dirty="0" smtClean="0">
                <a:solidFill>
                  <a:schemeClr val="tx2"/>
                </a:solidFill>
              </a:rPr>
              <a:t>단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088904" y="2276872"/>
            <a:ext cx="792088" cy="307325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313040" y="1451204"/>
            <a:ext cx="424847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Test </a:t>
            </a:r>
            <a:r>
              <a:rPr lang="ko-KR" altLang="en-US" sz="2000" dirty="0" smtClean="0"/>
              <a:t>결과</a:t>
            </a:r>
            <a:endParaRPr lang="en-US" altLang="ko-KR" sz="2000" dirty="0" smtClean="0"/>
          </a:p>
          <a:p>
            <a:pPr marL="176213" indent="-176213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55600" lvl="1" indent="-174625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주행 성능</a:t>
            </a:r>
            <a:endParaRPr lang="en-US" altLang="ko-KR" sz="1400" dirty="0" smtClean="0"/>
          </a:p>
          <a:p>
            <a:pPr marL="536575" lvl="2" indent="-180975">
              <a:buFont typeface="현대체Medium" panose="02020603020101020101" pitchFamily="18" charset="-127"/>
              <a:buChar char="-"/>
            </a:pPr>
            <a:r>
              <a:rPr lang="ko-KR" altLang="en-US" sz="1200" dirty="0" smtClean="0"/>
              <a:t>슬로프 면 상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하 주행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우 주행 테스트 완료</a:t>
            </a:r>
            <a:endParaRPr lang="en-US" altLang="ko-KR" sz="1200" dirty="0" smtClean="0"/>
          </a:p>
          <a:p>
            <a:pPr marL="536575" lvl="2" indent="-180975">
              <a:buFont typeface="현대체Medium" panose="02020603020101020101" pitchFamily="18" charset="-127"/>
              <a:buChar char="-"/>
            </a:pPr>
            <a:r>
              <a:rPr lang="ko-KR" altLang="en-US" sz="1200" dirty="0" smtClean="0"/>
              <a:t>슬로프 </a:t>
            </a:r>
            <a:r>
              <a:rPr lang="ko-KR" altLang="en-US" sz="1200" dirty="0" err="1" smtClean="0"/>
              <a:t>용접선</a:t>
            </a:r>
            <a:r>
              <a:rPr lang="ko-KR" altLang="en-US" sz="1200" dirty="0" smtClean="0"/>
              <a:t> 부근 미 </a:t>
            </a:r>
            <a:r>
              <a:rPr lang="ko-KR" altLang="en-US" sz="1200" dirty="0" err="1" smtClean="0"/>
              <a:t>스위핑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상승 주행 가능</a:t>
            </a:r>
            <a:endParaRPr lang="en-US" altLang="ko-KR" sz="1200" dirty="0" smtClean="0"/>
          </a:p>
          <a:p>
            <a:pPr marL="536575" lvl="2" indent="-180975">
              <a:buFont typeface="현대체Medium" panose="02020603020101020101" pitchFamily="18" charset="-127"/>
              <a:buChar char="-"/>
            </a:pPr>
            <a:r>
              <a:rPr lang="ko-KR" altLang="en-US" sz="1200" dirty="0" smtClean="0"/>
              <a:t>속도 조절 가능 확인 완료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주행 속도 </a:t>
            </a:r>
            <a:r>
              <a:rPr lang="en-US" altLang="ko-KR" sz="1200" dirty="0" smtClean="0"/>
              <a:t>10m/min)</a:t>
            </a:r>
            <a:endParaRPr lang="en-US" altLang="ko-KR" sz="1200" dirty="0"/>
          </a:p>
          <a:p>
            <a:pPr marL="355600" lvl="1" indent="-174625">
              <a:buFont typeface="Wingdings" panose="05000000000000000000" pitchFamily="2" charset="2"/>
              <a:buChar char="ü"/>
            </a:pPr>
            <a:endParaRPr lang="en-US" altLang="ko-KR" sz="1400" dirty="0" smtClean="0"/>
          </a:p>
          <a:p>
            <a:pPr marL="355600" lvl="1" indent="-174625">
              <a:buFont typeface="Wingdings" panose="05000000000000000000" pitchFamily="2" charset="2"/>
              <a:buChar char="ü"/>
            </a:pPr>
            <a:r>
              <a:rPr lang="ko-KR" altLang="en-US" sz="1400" dirty="0" err="1" smtClean="0"/>
              <a:t>스위핑</a:t>
            </a:r>
            <a:r>
              <a:rPr lang="ko-KR" altLang="en-US" sz="1400" dirty="0" smtClean="0"/>
              <a:t> 성능</a:t>
            </a:r>
            <a:endParaRPr lang="en-US" altLang="ko-KR" sz="1400" dirty="0" smtClean="0"/>
          </a:p>
          <a:p>
            <a:pPr marL="536575" lvl="2" indent="-180975">
              <a:buFont typeface="현대체Medium" panose="02020603020101020101" pitchFamily="18" charset="-127"/>
              <a:buChar char="-"/>
            </a:pPr>
            <a:r>
              <a:rPr lang="ko-KR" altLang="en-US" sz="1200" dirty="0" err="1" smtClean="0"/>
              <a:t>스위핑</a:t>
            </a:r>
            <a:r>
              <a:rPr lang="ko-KR" altLang="en-US" sz="1200" dirty="0" smtClean="0"/>
              <a:t> 성능은 조도 설정이 높인다고 해서 좋아지지 않음</a:t>
            </a:r>
            <a:endParaRPr lang="en-US" altLang="ko-KR" sz="1200" dirty="0" smtClean="0"/>
          </a:p>
          <a:p>
            <a:pPr marL="536575" lvl="2" indent="-180975">
              <a:buFont typeface="현대체Medium" panose="02020603020101020101" pitchFamily="18" charset="-127"/>
              <a:buChar char="-"/>
            </a:pPr>
            <a:r>
              <a:rPr lang="ko-KR" altLang="en-US" sz="1200" dirty="0" smtClean="0"/>
              <a:t>현재 조건에서 조도 </a:t>
            </a:r>
            <a:r>
              <a:rPr lang="en-US" altLang="ko-KR" sz="1200" dirty="0" smtClean="0"/>
              <a:t>3~5 </a:t>
            </a:r>
            <a:r>
              <a:rPr lang="ko-KR" altLang="en-US" sz="1200" dirty="0" smtClean="0"/>
              <a:t>수준에서 적절한 </a:t>
            </a:r>
            <a:r>
              <a:rPr lang="ko-KR" altLang="en-US" sz="1200" dirty="0" err="1" smtClean="0"/>
              <a:t>스위핑</a:t>
            </a:r>
            <a:r>
              <a:rPr lang="ko-KR" altLang="en-US" sz="1200" dirty="0" smtClean="0"/>
              <a:t> 조건 형성</a:t>
            </a:r>
            <a:endParaRPr lang="en-US" altLang="ko-KR" sz="1200" dirty="0" smtClean="0"/>
          </a:p>
          <a:p>
            <a:pPr marL="536575" lvl="2" indent="-180975">
              <a:buFont typeface="현대체Medium" panose="02020603020101020101" pitchFamily="18" charset="-127"/>
              <a:buChar char="-"/>
            </a:pPr>
            <a:r>
              <a:rPr lang="ko-KR" altLang="en-US" sz="1200" dirty="0" smtClean="0"/>
              <a:t>향후 추가 </a:t>
            </a:r>
            <a:r>
              <a:rPr lang="en-US" altLang="ko-KR" sz="1200" dirty="0" smtClean="0"/>
              <a:t>Test</a:t>
            </a:r>
            <a:r>
              <a:rPr lang="ko-KR" altLang="en-US" sz="1200" dirty="0" smtClean="0"/>
              <a:t>를 통하여 최적 </a:t>
            </a:r>
            <a:r>
              <a:rPr lang="ko-KR" altLang="en-US" sz="1200" dirty="0" err="1" smtClean="0"/>
              <a:t>스위핑</a:t>
            </a:r>
            <a:r>
              <a:rPr lang="ko-KR" altLang="en-US" sz="1200" dirty="0" smtClean="0"/>
              <a:t> 조건 도출 필요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1684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04528" y="1593346"/>
            <a:ext cx="8417982" cy="492941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장비 주행성능 확보 완료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차 </a:t>
            </a:r>
            <a:r>
              <a:rPr lang="ko-KR" altLang="en-US" sz="1600" dirty="0" err="1" smtClean="0"/>
              <a:t>시제품시</a:t>
            </a:r>
            <a:r>
              <a:rPr lang="ko-KR" altLang="en-US" sz="1600" dirty="0" smtClean="0"/>
              <a:t> 문제되었던 장비 주행 성능 확보 완료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자석 부착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무한궤도 주행방식으로 경사면 주행 안정성 확보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err="1" smtClean="0"/>
              <a:t>수직상향</a:t>
            </a:r>
            <a:r>
              <a:rPr lang="ko-KR" altLang="en-US" sz="1600" dirty="0" smtClean="0"/>
              <a:t> 이동 및 수평 </a:t>
            </a:r>
            <a:r>
              <a:rPr lang="ko-KR" altLang="en-US" sz="1600" dirty="0" err="1" smtClean="0"/>
              <a:t>좌우이동</a:t>
            </a:r>
            <a:r>
              <a:rPr lang="ko-KR" altLang="en-US" sz="1600" dirty="0" smtClean="0"/>
              <a:t> 가능 확인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800" dirty="0" err="1" smtClean="0"/>
              <a:t>스위핑</a:t>
            </a:r>
            <a:r>
              <a:rPr lang="ko-KR" altLang="en-US" sz="1800" dirty="0" smtClean="0"/>
              <a:t> 성능 </a:t>
            </a:r>
            <a:r>
              <a:rPr lang="en-US" altLang="ko-KR" sz="1800" dirty="0" smtClean="0"/>
              <a:t>Test </a:t>
            </a:r>
            <a:r>
              <a:rPr lang="ko-KR" altLang="en-US" sz="1800" dirty="0" smtClean="0"/>
              <a:t>확인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최종 제품 입고 후 </a:t>
            </a:r>
            <a:r>
              <a:rPr lang="en-US" altLang="ko-KR" sz="1600" dirty="0" smtClean="0"/>
              <a:t>Test </a:t>
            </a:r>
            <a:r>
              <a:rPr lang="ko-KR" altLang="en-US" sz="1600" dirty="0" smtClean="0"/>
              <a:t>진행 완료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err="1" smtClean="0"/>
              <a:t>스위핑</a:t>
            </a:r>
            <a:r>
              <a:rPr lang="ko-KR" altLang="en-US" sz="1600" dirty="0" smtClean="0"/>
              <a:t> 성능은 최종 </a:t>
            </a:r>
            <a:r>
              <a:rPr lang="en-US" altLang="ko-KR" sz="1600" dirty="0" smtClean="0"/>
              <a:t>80</a:t>
            </a:r>
            <a:r>
              <a:rPr lang="ko-KR" altLang="en-US" sz="1600" dirty="0" smtClean="0"/>
              <a:t>점 이상으로 확인됨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최적 성능을 위하여 추가 </a:t>
            </a:r>
            <a:r>
              <a:rPr lang="en-US" altLang="ko-KR" sz="1600" dirty="0" smtClean="0"/>
              <a:t>Test </a:t>
            </a:r>
            <a:r>
              <a:rPr lang="ko-KR" altLang="en-US" sz="1600" dirty="0" smtClean="0"/>
              <a:t>진행 예정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* </a:t>
            </a:r>
            <a:r>
              <a:rPr lang="ko-KR" altLang="en-US" sz="1600" dirty="0" smtClean="0"/>
              <a:t>최종 </a:t>
            </a:r>
            <a:r>
              <a:rPr lang="en-US" altLang="ko-KR" sz="1600" dirty="0" smtClean="0"/>
              <a:t>Test </a:t>
            </a:r>
            <a:r>
              <a:rPr lang="ko-KR" altLang="en-US" sz="1600" dirty="0" smtClean="0"/>
              <a:t>진행 시 </a:t>
            </a:r>
            <a:r>
              <a:rPr lang="ko-KR" altLang="en-US" sz="1600" dirty="0" err="1" smtClean="0"/>
              <a:t>스위핑</a:t>
            </a:r>
            <a:r>
              <a:rPr lang="ko-KR" altLang="en-US" sz="1600" dirty="0" smtClean="0"/>
              <a:t> 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및 기타 조건들 대한 추가 </a:t>
            </a:r>
            <a:r>
              <a:rPr lang="en-US" altLang="ko-KR" sz="1600" dirty="0" smtClean="0"/>
              <a:t>Test </a:t>
            </a:r>
            <a:r>
              <a:rPr lang="ko-KR" altLang="en-US" sz="1600" dirty="0" smtClean="0"/>
              <a:t>진행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800" dirty="0" smtClean="0"/>
              <a:t>향후 장비 추가 활용 방향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경사면 </a:t>
            </a:r>
            <a:r>
              <a:rPr lang="ko-KR" altLang="en-US" sz="1600" dirty="0" err="1" smtClean="0"/>
              <a:t>스위핑</a:t>
            </a:r>
            <a:r>
              <a:rPr lang="ko-KR" altLang="en-US" sz="1600" dirty="0" smtClean="0"/>
              <a:t> 외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카고</a:t>
            </a:r>
            <a:r>
              <a:rPr lang="ko-KR" altLang="en-US" sz="1600" dirty="0" smtClean="0"/>
              <a:t> 홀드 등 작업이 어려운 위치에 작업 </a:t>
            </a:r>
            <a:r>
              <a:rPr lang="en-US" altLang="ko-KR" sz="1600" dirty="0" smtClean="0"/>
              <a:t>Test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다양한 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사포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숯돌</a:t>
            </a:r>
            <a:r>
              <a:rPr lang="ko-KR" altLang="en-US" sz="1600" dirty="0" smtClean="0"/>
              <a:t> 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활용한 기타 작업 운용 가능성 검토</a:t>
            </a:r>
            <a:endParaRPr lang="en-US" altLang="ko-KR" sz="16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 결과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6BE8F-725F-4385-90A8-1318424D5D26}"/>
              </a:ext>
            </a:extLst>
          </p:cNvPr>
          <p:cNvSpPr txBox="1"/>
          <p:nvPr/>
        </p:nvSpPr>
        <p:spPr>
          <a:xfrm>
            <a:off x="280246" y="1109367"/>
            <a:ext cx="3728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ko-KR" altLang="en-US" sz="2000" dirty="0" smtClean="0">
                <a:latin typeface="현대체Medium" panose="02020603020101020101" pitchFamily="18" charset="-127"/>
                <a:ea typeface="현대체Medium" panose="02020603020101020101" pitchFamily="18" charset="-127"/>
                <a:cs typeface="현대체 Medium" panose="02020503020101020101" pitchFamily="18" charset="-127"/>
              </a:rPr>
              <a:t>최종 연구 개발 결과</a:t>
            </a:r>
            <a:endParaRPr lang="ko-KR" altLang="en-US" sz="2000" dirty="0">
              <a:latin typeface="현대체Medium" panose="02020603020101020101" pitchFamily="18" charset="-127"/>
              <a:ea typeface="현대체Medium" panose="02020603020101020101" pitchFamily="18" charset="-127"/>
              <a:cs typeface="현대체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27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추가 </a:t>
            </a:r>
            <a:r>
              <a:rPr lang="en-US" altLang="ko-KR" dirty="0" smtClean="0"/>
              <a:t>Test </a:t>
            </a:r>
            <a:r>
              <a:rPr lang="ko-KR" altLang="en-US" dirty="0" smtClean="0"/>
              <a:t>방안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948018" y="1196753"/>
            <a:ext cx="8417982" cy="396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 smtClean="0"/>
              <a:t>추가 </a:t>
            </a:r>
            <a:r>
              <a:rPr lang="en-US" altLang="ko-KR" sz="1600" dirty="0" smtClean="0"/>
              <a:t>Test </a:t>
            </a:r>
            <a:r>
              <a:rPr lang="ko-KR" altLang="en-US" sz="1600" dirty="0" smtClean="0"/>
              <a:t>항목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스위핑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성능에 영향을 미치는 요소 검출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926918" y="1772816"/>
            <a:ext cx="1584176" cy="3600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Test </a:t>
            </a:r>
            <a:r>
              <a:rPr lang="ko-KR" altLang="en-US" sz="1400" dirty="0" smtClean="0">
                <a:solidFill>
                  <a:schemeClr val="tx2"/>
                </a:solidFill>
              </a:rPr>
              <a:t>항목 선정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cxnSp>
        <p:nvCxnSpPr>
          <p:cNvPr id="9" name="직선 화살표 연결선 8"/>
          <p:cNvCxnSpPr>
            <a:stCxn id="5" idx="3"/>
            <a:endCxn id="10" idx="1"/>
          </p:cNvCxnSpPr>
          <p:nvPr/>
        </p:nvCxnSpPr>
        <p:spPr>
          <a:xfrm>
            <a:off x="2511094" y="1952836"/>
            <a:ext cx="1289777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800871" y="1772816"/>
            <a:ext cx="1803179" cy="3600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2"/>
                </a:solidFill>
              </a:rPr>
              <a:t>성능 최적 조건 확인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8018" y="2168860"/>
            <a:ext cx="172819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2"/>
                </a:solidFill>
              </a:rPr>
              <a:t>* Test </a:t>
            </a:r>
            <a:r>
              <a:rPr lang="ko-KR" altLang="en-US" sz="1000" dirty="0" smtClean="0">
                <a:solidFill>
                  <a:schemeClr val="tx2"/>
                </a:solidFill>
              </a:rPr>
              <a:t>요소 </a:t>
            </a:r>
            <a:r>
              <a:rPr lang="en-US" altLang="ko-KR" sz="1000" dirty="0">
                <a:solidFill>
                  <a:schemeClr val="tx2"/>
                </a:solidFill>
              </a:rPr>
              <a:t/>
            </a:r>
            <a:br>
              <a:rPr lang="en-US" altLang="ko-KR" sz="1000" dirty="0">
                <a:solidFill>
                  <a:schemeClr val="tx2"/>
                </a:solidFill>
              </a:rPr>
            </a:br>
            <a:r>
              <a:rPr lang="en-US" altLang="ko-KR" sz="1000" dirty="0" smtClean="0">
                <a:solidFill>
                  <a:schemeClr val="tx2"/>
                </a:solidFill>
              </a:rPr>
              <a:t>- </a:t>
            </a:r>
            <a:r>
              <a:rPr lang="ko-KR" altLang="en-US" sz="1000" dirty="0" smtClean="0">
                <a:solidFill>
                  <a:schemeClr val="tx2"/>
                </a:solidFill>
              </a:rPr>
              <a:t>주행속도</a:t>
            </a:r>
            <a:r>
              <a:rPr lang="en-US" altLang="ko-KR" sz="1000" dirty="0" smtClean="0">
                <a:solidFill>
                  <a:schemeClr val="tx2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누름압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03851" y="2168860"/>
            <a:ext cx="18002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/>
            <a:r>
              <a:rPr lang="en-US" altLang="ko-KR" sz="1000" dirty="0" smtClean="0">
                <a:solidFill>
                  <a:schemeClr val="tx2"/>
                </a:solidFill>
              </a:rPr>
              <a:t>*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성능에 영향을 미치는 요소 확보 및 검출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963930" y="3467306"/>
          <a:ext cx="334099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705">
                  <a:extLst>
                    <a:ext uri="{9D8B030D-6E8A-4147-A177-3AD203B41FA5}">
                      <a16:colId xmlns:a16="http://schemas.microsoft.com/office/drawing/2014/main" val="3756557176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1747573278"/>
                    </a:ext>
                  </a:extLst>
                </a:gridCol>
                <a:gridCol w="733742">
                  <a:extLst>
                    <a:ext uri="{9D8B030D-6E8A-4147-A177-3AD203B41FA5}">
                      <a16:colId xmlns:a16="http://schemas.microsoft.com/office/drawing/2014/main" val="1083678468"/>
                    </a:ext>
                  </a:extLst>
                </a:gridCol>
                <a:gridCol w="708342">
                  <a:extLst>
                    <a:ext uri="{9D8B030D-6E8A-4147-A177-3AD203B41FA5}">
                      <a16:colId xmlns:a16="http://schemas.microsoft.com/office/drawing/2014/main" val="2722371845"/>
                    </a:ext>
                  </a:extLst>
                </a:gridCol>
                <a:gridCol w="669554">
                  <a:extLst>
                    <a:ext uri="{9D8B030D-6E8A-4147-A177-3AD203B41FA5}">
                      <a16:colId xmlns:a16="http://schemas.microsoft.com/office/drawing/2014/main" val="2185288568"/>
                    </a:ext>
                  </a:extLst>
                </a:gridCol>
              </a:tblGrid>
              <a:tr h="302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실험 순서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스위핑</a:t>
                      </a:r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속도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누릅압</a:t>
                      </a:r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조도설정</a:t>
                      </a:r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Test </a:t>
                      </a:r>
                      <a:r>
                        <a:rPr lang="ko-KR" altLang="en-US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결과</a:t>
                      </a:r>
                      <a:endParaRPr lang="en-US" altLang="ko-KR" sz="1000" dirty="0" smtClean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(1~5)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513503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952793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513707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987129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857008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4960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963037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336471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096890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7213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539994" y="2913878"/>
            <a:ext cx="218887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&lt;</a:t>
            </a:r>
            <a:r>
              <a:rPr lang="ko-KR" altLang="en-US" sz="14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400" dirty="0" smtClean="0">
                <a:solidFill>
                  <a:schemeClr val="tx2"/>
                </a:solidFill>
              </a:rPr>
              <a:t> </a:t>
            </a:r>
            <a:r>
              <a:rPr lang="en-US" altLang="ko-KR" sz="1400" dirty="0" smtClean="0">
                <a:solidFill>
                  <a:schemeClr val="tx2"/>
                </a:solidFill>
              </a:rPr>
              <a:t>Test</a:t>
            </a:r>
            <a:r>
              <a:rPr lang="ko-KR" altLang="en-US" sz="1400" dirty="0" smtClean="0">
                <a:solidFill>
                  <a:schemeClr val="tx2"/>
                </a:solidFill>
              </a:rPr>
              <a:t> 계획표</a:t>
            </a:r>
            <a:r>
              <a:rPr lang="en-US" altLang="ko-KR" sz="1400" dirty="0" smtClean="0">
                <a:solidFill>
                  <a:schemeClr val="tx2"/>
                </a:solidFill>
              </a:rPr>
              <a:t>&gt;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58988" y="3143270"/>
            <a:ext cx="1728192" cy="229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 smtClean="0">
                <a:solidFill>
                  <a:schemeClr val="tx2"/>
                </a:solidFill>
              </a:rPr>
              <a:t>* Test </a:t>
            </a:r>
            <a:r>
              <a:rPr lang="ko-KR" altLang="en-US" sz="800" dirty="0" smtClean="0">
                <a:solidFill>
                  <a:schemeClr val="tx2"/>
                </a:solidFill>
              </a:rPr>
              <a:t>결과</a:t>
            </a:r>
            <a:r>
              <a:rPr lang="en-US" altLang="ko-KR" sz="800" dirty="0" smtClean="0">
                <a:solidFill>
                  <a:schemeClr val="tx2"/>
                </a:solidFill>
              </a:rPr>
              <a:t>(</a:t>
            </a:r>
            <a:r>
              <a:rPr lang="ko-KR" altLang="en-US" sz="800" dirty="0" smtClean="0">
                <a:solidFill>
                  <a:schemeClr val="tx2"/>
                </a:solidFill>
              </a:rPr>
              <a:t>좋음 </a:t>
            </a:r>
            <a:r>
              <a:rPr lang="en-US" altLang="ko-KR" sz="800" dirty="0" smtClean="0">
                <a:solidFill>
                  <a:schemeClr val="tx2"/>
                </a:solidFill>
              </a:rPr>
              <a:t>5</a:t>
            </a:r>
            <a:r>
              <a:rPr lang="ko-KR" altLang="en-US" sz="800" dirty="0" smtClean="0">
                <a:solidFill>
                  <a:schemeClr val="tx2"/>
                </a:solidFill>
              </a:rPr>
              <a:t>점</a:t>
            </a:r>
            <a:r>
              <a:rPr lang="en-US" altLang="ko-KR" sz="800" dirty="0" smtClean="0">
                <a:solidFill>
                  <a:schemeClr val="tx2"/>
                </a:solidFill>
              </a:rPr>
              <a:t>~</a:t>
            </a:r>
            <a:r>
              <a:rPr lang="ko-KR" altLang="en-US" sz="800" dirty="0" smtClean="0">
                <a:solidFill>
                  <a:schemeClr val="tx2"/>
                </a:solidFill>
              </a:rPr>
              <a:t>나쁨</a:t>
            </a:r>
            <a:r>
              <a:rPr lang="en-US" altLang="ko-KR" sz="800" dirty="0" smtClean="0">
                <a:solidFill>
                  <a:schemeClr val="tx2"/>
                </a:solidFill>
              </a:rPr>
              <a:t>1</a:t>
            </a:r>
            <a:r>
              <a:rPr lang="ko-KR" altLang="en-US" sz="800" dirty="0" smtClean="0">
                <a:solidFill>
                  <a:schemeClr val="tx2"/>
                </a:solidFill>
              </a:rPr>
              <a:t>점</a:t>
            </a:r>
            <a:r>
              <a:rPr lang="en-US" altLang="ko-KR" sz="800" dirty="0" smtClean="0">
                <a:solidFill>
                  <a:schemeClr val="tx2"/>
                </a:solidFill>
              </a:rPr>
              <a:t>)</a:t>
            </a:r>
          </a:p>
          <a:p>
            <a:pPr algn="r"/>
            <a:r>
              <a:rPr lang="en-US" altLang="ko-KR" sz="800" dirty="0" smtClean="0">
                <a:solidFill>
                  <a:schemeClr val="tx2"/>
                </a:solidFill>
              </a:rPr>
              <a:t>* </a:t>
            </a:r>
            <a:r>
              <a:rPr lang="ko-KR" altLang="en-US" sz="800" dirty="0" smtClean="0">
                <a:solidFill>
                  <a:schemeClr val="tx2"/>
                </a:solidFill>
              </a:rPr>
              <a:t>속도 및 </a:t>
            </a:r>
            <a:r>
              <a:rPr lang="ko-KR" altLang="en-US" sz="800" dirty="0" err="1" smtClean="0">
                <a:solidFill>
                  <a:schemeClr val="tx2"/>
                </a:solidFill>
              </a:rPr>
              <a:t>누름압은</a:t>
            </a:r>
            <a:r>
              <a:rPr lang="ko-KR" altLang="en-US" sz="800" dirty="0" smtClean="0">
                <a:solidFill>
                  <a:schemeClr val="tx2"/>
                </a:solidFill>
              </a:rPr>
              <a:t> 리모컨 조절 값임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592960" y="3861048"/>
            <a:ext cx="576064" cy="1296144"/>
          </a:xfrm>
          <a:prstGeom prst="rightArrow">
            <a:avLst>
              <a:gd name="adj1" fmla="val 66599"/>
              <a:gd name="adj2" fmla="val 72232"/>
            </a:avLst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73080" y="3373213"/>
            <a:ext cx="3456384" cy="171197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2"/>
                </a:solidFill>
              </a:rPr>
              <a:t>Test </a:t>
            </a:r>
            <a:r>
              <a:rPr lang="ko-KR" altLang="en-US" sz="1200" dirty="0" smtClean="0">
                <a:solidFill>
                  <a:schemeClr val="tx2"/>
                </a:solidFill>
              </a:rPr>
              <a:t>결과 가장 좋은 실험을 토대로 세부 튜닝 진행</a:t>
            </a:r>
            <a:endParaRPr lang="en-US" altLang="ko-KR" sz="1200" dirty="0" smtClean="0">
              <a:solidFill>
                <a:schemeClr val="tx2"/>
              </a:solidFill>
            </a:endParaRPr>
          </a:p>
          <a:p>
            <a:pPr marL="268288" lvl="1" indent="-92075">
              <a:buFont typeface="Wingdings" panose="05000000000000000000" pitchFamily="2" charset="2"/>
              <a:buChar char="ü"/>
            </a:pPr>
            <a:r>
              <a:rPr lang="en-US" altLang="ko-KR" sz="1000" dirty="0" smtClean="0">
                <a:solidFill>
                  <a:schemeClr val="tx2"/>
                </a:solidFill>
              </a:rPr>
              <a:t> </a:t>
            </a:r>
            <a:r>
              <a:rPr lang="ko-KR" altLang="en-US" sz="1000" dirty="0" smtClean="0">
                <a:solidFill>
                  <a:schemeClr val="tx2"/>
                </a:solidFill>
              </a:rPr>
              <a:t>튜닝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진행시</a:t>
            </a:r>
            <a:r>
              <a:rPr lang="ko-KR" altLang="en-US" sz="1000" dirty="0" smtClean="0">
                <a:solidFill>
                  <a:schemeClr val="tx2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누름압</a:t>
            </a:r>
            <a:r>
              <a:rPr lang="en-US" altLang="ko-KR" sz="1000" dirty="0" smtClean="0">
                <a:solidFill>
                  <a:schemeClr val="tx2"/>
                </a:solidFill>
              </a:rPr>
              <a:t>/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속도 미세 조절 예정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marL="268288" lvl="1" indent="-92075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chemeClr val="tx2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툴</a:t>
            </a:r>
            <a:r>
              <a:rPr lang="en-US" altLang="ko-KR" sz="1000" dirty="0" smtClean="0">
                <a:solidFill>
                  <a:schemeClr val="tx2"/>
                </a:solidFill>
              </a:rPr>
              <a:t>(</a:t>
            </a:r>
            <a:r>
              <a:rPr lang="ko-KR" altLang="en-US" sz="1000" dirty="0" smtClean="0">
                <a:solidFill>
                  <a:schemeClr val="tx2"/>
                </a:solidFill>
              </a:rPr>
              <a:t>수세미</a:t>
            </a:r>
            <a:r>
              <a:rPr lang="en-US" altLang="ko-KR" sz="1000" dirty="0" smtClean="0">
                <a:solidFill>
                  <a:schemeClr val="tx2"/>
                </a:solidFill>
              </a:rPr>
              <a:t>)</a:t>
            </a:r>
            <a:r>
              <a:rPr lang="ko-KR" altLang="en-US" sz="1000" dirty="0" smtClean="0">
                <a:solidFill>
                  <a:schemeClr val="tx2"/>
                </a:solidFill>
              </a:rPr>
              <a:t>의 경우 현재 </a:t>
            </a:r>
            <a:r>
              <a:rPr lang="en-US" altLang="ko-KR" sz="1000" dirty="0" smtClean="0">
                <a:solidFill>
                  <a:schemeClr val="tx2"/>
                </a:solidFill>
              </a:rPr>
              <a:t>#120 </a:t>
            </a:r>
            <a:r>
              <a:rPr lang="ko-KR" altLang="en-US" sz="1000" dirty="0" smtClean="0">
                <a:solidFill>
                  <a:schemeClr val="tx2"/>
                </a:solidFill>
              </a:rPr>
              <a:t>표준으로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사용중</a:t>
            </a:r>
            <a:r>
              <a:rPr lang="en-US" altLang="ko-KR" sz="1000" dirty="0" smtClean="0">
                <a:solidFill>
                  <a:schemeClr val="tx2"/>
                </a:solidFill>
              </a:rPr>
              <a:t/>
            </a:r>
            <a:br>
              <a:rPr lang="en-US" altLang="ko-KR" sz="1000" dirty="0" smtClean="0">
                <a:solidFill>
                  <a:schemeClr val="tx2"/>
                </a:solidFill>
              </a:rPr>
            </a:br>
            <a:r>
              <a:rPr lang="en-US" altLang="ko-KR" sz="1000" dirty="0" smtClean="0">
                <a:solidFill>
                  <a:schemeClr val="tx2"/>
                </a:solidFill>
              </a:rPr>
              <a:t> (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오성연마</a:t>
            </a:r>
            <a:r>
              <a:rPr lang="ko-KR" altLang="en-US" sz="1000" dirty="0" smtClean="0">
                <a:solidFill>
                  <a:schemeClr val="tx2"/>
                </a:solidFill>
              </a:rPr>
              <a:t> 부산 확인</a:t>
            </a:r>
            <a:r>
              <a:rPr lang="en-US" altLang="ko-KR" sz="1000" dirty="0" smtClean="0">
                <a:solidFill>
                  <a:schemeClr val="tx2"/>
                </a:solidFill>
              </a:rPr>
              <a:t>)</a:t>
            </a:r>
            <a:br>
              <a:rPr lang="en-US" altLang="ko-KR" sz="1000" dirty="0" smtClean="0">
                <a:solidFill>
                  <a:schemeClr val="tx2"/>
                </a:solidFill>
              </a:rPr>
            </a:br>
            <a:r>
              <a:rPr lang="en-US" altLang="ko-KR" sz="1000" dirty="0" smtClean="0">
                <a:solidFill>
                  <a:schemeClr val="tx2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툴 </a:t>
            </a:r>
            <a:r>
              <a:rPr lang="en-US" altLang="ko-KR" sz="1000" dirty="0" smtClean="0">
                <a:solidFill>
                  <a:schemeClr val="tx2"/>
                </a:solidFill>
              </a:rPr>
              <a:t>#120</a:t>
            </a:r>
            <a:r>
              <a:rPr lang="ko-KR" altLang="en-US" sz="1000" dirty="0" smtClean="0">
                <a:solidFill>
                  <a:schemeClr val="tx2"/>
                </a:solidFill>
              </a:rPr>
              <a:t>은 </a:t>
            </a:r>
            <a:r>
              <a:rPr lang="en-US" altLang="ko-KR" sz="1000" dirty="0" smtClean="0">
                <a:solidFill>
                  <a:schemeClr val="tx2"/>
                </a:solidFill>
              </a:rPr>
              <a:t>12/26</a:t>
            </a:r>
            <a:r>
              <a:rPr lang="ko-KR" altLang="en-US" sz="1000" dirty="0" smtClean="0">
                <a:solidFill>
                  <a:schemeClr val="tx2"/>
                </a:solidFill>
              </a:rPr>
              <a:t>일 입고 예정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marL="268288" lvl="1" indent="-92075"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chemeClr val="tx2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en-US" altLang="ko-KR" sz="1000" dirty="0" smtClean="0">
                <a:solidFill>
                  <a:schemeClr val="tx2"/>
                </a:solidFill>
              </a:rPr>
              <a:t> </a:t>
            </a:r>
            <a:r>
              <a:rPr lang="ko-KR" altLang="en-US" sz="1000" dirty="0" smtClean="0">
                <a:solidFill>
                  <a:schemeClr val="tx2"/>
                </a:solidFill>
              </a:rPr>
              <a:t>툴은 </a:t>
            </a:r>
            <a:r>
              <a:rPr lang="en-US" altLang="ko-KR" sz="1000" dirty="0" smtClean="0">
                <a:solidFill>
                  <a:schemeClr val="tx2"/>
                </a:solidFill>
              </a:rPr>
              <a:t>#120~#320 </a:t>
            </a:r>
            <a:r>
              <a:rPr lang="ko-KR" altLang="en-US" sz="1000" dirty="0" smtClean="0">
                <a:solidFill>
                  <a:schemeClr val="tx2"/>
                </a:solidFill>
              </a:rPr>
              <a:t>수준에서 제작 가능함</a:t>
            </a:r>
            <a:r>
              <a:rPr lang="en-US" altLang="ko-KR" sz="1000" dirty="0">
                <a:solidFill>
                  <a:schemeClr val="tx2"/>
                </a:solidFill>
              </a:rPr>
              <a:t/>
            </a:r>
            <a:br>
              <a:rPr lang="en-US" altLang="ko-KR" sz="1000" dirty="0">
                <a:solidFill>
                  <a:schemeClr val="tx2"/>
                </a:solidFill>
              </a:rPr>
            </a:br>
            <a:r>
              <a:rPr lang="en-US" altLang="ko-KR" sz="1000" dirty="0" smtClean="0">
                <a:solidFill>
                  <a:schemeClr val="tx2"/>
                </a:solidFill>
              </a:rPr>
              <a:t> (</a:t>
            </a:r>
            <a:r>
              <a:rPr lang="ko-KR" altLang="en-US" sz="1000" dirty="0" smtClean="0">
                <a:solidFill>
                  <a:schemeClr val="tx2"/>
                </a:solidFill>
              </a:rPr>
              <a:t>향후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00" dirty="0" smtClean="0">
                <a:solidFill>
                  <a:schemeClr val="tx2"/>
                </a:solidFill>
              </a:rPr>
              <a:t> 성능</a:t>
            </a:r>
            <a:r>
              <a:rPr lang="en-US" altLang="ko-KR" sz="1000" dirty="0" smtClean="0">
                <a:solidFill>
                  <a:schemeClr val="tx2"/>
                </a:solidFill>
              </a:rPr>
              <a:t>Test </a:t>
            </a:r>
            <a:r>
              <a:rPr lang="ko-KR" altLang="en-US" sz="1000" dirty="0" smtClean="0">
                <a:solidFill>
                  <a:schemeClr val="tx2"/>
                </a:solidFill>
              </a:rPr>
              <a:t>결과 에 따라 추가 제작 예정</a:t>
            </a:r>
            <a:r>
              <a:rPr lang="en-US" altLang="ko-KR" sz="1000" dirty="0" smtClean="0">
                <a:solidFill>
                  <a:schemeClr val="tx2"/>
                </a:solidFill>
              </a:rPr>
              <a:t>)</a:t>
            </a:r>
          </a:p>
          <a:p>
            <a:pPr marL="268288" lvl="1" indent="-92075">
              <a:buFont typeface="Wingdings" panose="05000000000000000000" pitchFamily="2" charset="2"/>
              <a:buChar char="ü"/>
            </a:pPr>
            <a:endParaRPr lang="ko-KR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12</a:t>
            </a:r>
            <a:r>
              <a:rPr lang="ko-KR" altLang="en-US" dirty="0" smtClean="0"/>
              <a:t>월 과제 완료 요청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600" dirty="0" smtClean="0"/>
              <a:t>   * </a:t>
            </a:r>
            <a:r>
              <a:rPr lang="ko-KR" altLang="en-US" sz="1600" dirty="0" smtClean="0"/>
              <a:t>현재 장비의 </a:t>
            </a:r>
            <a:r>
              <a:rPr lang="en-US" altLang="ko-KR" sz="1600" dirty="0" smtClean="0"/>
              <a:t>Test</a:t>
            </a:r>
            <a:r>
              <a:rPr lang="ko-KR" altLang="en-US" sz="1600" dirty="0" smtClean="0"/>
              <a:t>가 완료된 상황이 아니므로</a:t>
            </a:r>
            <a:r>
              <a:rPr lang="en-US" altLang="ko-KR" sz="1600" dirty="0" smtClean="0"/>
              <a:t>, A/S </a:t>
            </a:r>
            <a:r>
              <a:rPr lang="ko-KR" altLang="en-US" sz="1600" dirty="0" smtClean="0"/>
              <a:t>형태로 현업 및 </a:t>
            </a:r>
            <a:r>
              <a:rPr lang="en-US" altLang="ko-KR" sz="1600" dirty="0" smtClean="0"/>
              <a:t>Test </a:t>
            </a:r>
            <a:r>
              <a:rPr lang="ko-KR" altLang="en-US" sz="1600" dirty="0" smtClean="0"/>
              <a:t>지속 대응</a:t>
            </a:r>
            <a:endParaRPr lang="en-US" altLang="ko-KR" sz="16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향후 현업 대응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600" dirty="0" smtClean="0"/>
              <a:t>   * </a:t>
            </a:r>
            <a:r>
              <a:rPr lang="ko-KR" altLang="en-US" sz="1600" dirty="0" smtClean="0"/>
              <a:t>경사면 </a:t>
            </a:r>
            <a:r>
              <a:rPr lang="ko-KR" altLang="en-US" sz="1600" dirty="0" err="1" smtClean="0"/>
              <a:t>스위핑과</a:t>
            </a:r>
            <a:r>
              <a:rPr lang="ko-KR" altLang="en-US" sz="1600" dirty="0" smtClean="0"/>
              <a:t> 관련한 사항은 하기 표 참조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* </a:t>
            </a:r>
            <a:r>
              <a:rPr lang="ko-KR" altLang="en-US" sz="1600" dirty="0" err="1" smtClean="0"/>
              <a:t>스위핑</a:t>
            </a:r>
            <a:r>
              <a:rPr lang="ko-KR" altLang="en-US" sz="1600" dirty="0" smtClean="0"/>
              <a:t> 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수세미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과 관련하여 필요시 추가 제작 진행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연구소 자체 대응</a:t>
            </a:r>
            <a:r>
              <a:rPr lang="en-US" altLang="ko-KR" sz="1600" dirty="0" smtClean="0"/>
              <a:t>)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* </a:t>
            </a:r>
            <a:r>
              <a:rPr lang="ko-KR" altLang="en-US" sz="1600" dirty="0" smtClean="0"/>
              <a:t>코로나 </a:t>
            </a:r>
            <a:r>
              <a:rPr lang="en-US" altLang="ko-KR" sz="1600" dirty="0" smtClean="0"/>
              <a:t>19 </a:t>
            </a:r>
            <a:r>
              <a:rPr lang="ko-KR" altLang="en-US" sz="1600" dirty="0" smtClean="0"/>
              <a:t>상황 과 관련하여 </a:t>
            </a:r>
            <a:r>
              <a:rPr lang="en-US" altLang="ko-KR" sz="1600" dirty="0" smtClean="0"/>
              <a:t>Test </a:t>
            </a:r>
            <a:r>
              <a:rPr lang="ko-KR" altLang="en-US" sz="1600" dirty="0" smtClean="0"/>
              <a:t>일정은 유동적이나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지속적으로 대응 예정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- </a:t>
            </a:r>
            <a:r>
              <a:rPr lang="ko-KR" altLang="en-US" sz="1600" dirty="0" smtClean="0"/>
              <a:t>현재 자동화 연구실이 도장연구실과 스마트팩토리연구실 로 분할되어</a:t>
            </a:r>
            <a:r>
              <a:rPr lang="en-US" altLang="ko-KR" sz="1600" dirty="0" smtClean="0"/>
              <a:t>, </a:t>
            </a:r>
            <a:br>
              <a:rPr lang="en-US" altLang="ko-KR" sz="1600" dirty="0" smtClean="0"/>
            </a:b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향후 </a:t>
            </a:r>
            <a:r>
              <a:rPr lang="en-US" altLang="ko-KR" sz="1600" dirty="0" smtClean="0"/>
              <a:t>follow up </a:t>
            </a:r>
            <a:r>
              <a:rPr lang="ko-KR" altLang="en-US" sz="1600" dirty="0" smtClean="0"/>
              <a:t>은 도장연구실에서 진행 예정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- Test </a:t>
            </a:r>
            <a:r>
              <a:rPr lang="ko-KR" altLang="en-US" sz="1600" dirty="0" smtClean="0"/>
              <a:t>항목과 관련하여 현업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과 </a:t>
            </a:r>
            <a:r>
              <a:rPr lang="ko-KR" altLang="en-US" sz="1600" dirty="0" err="1" smtClean="0"/>
              <a:t>연구소간</a:t>
            </a:r>
            <a:r>
              <a:rPr lang="ko-KR" altLang="en-US" sz="1600" dirty="0" smtClean="0"/>
              <a:t> 추가 협의 진행 필요</a:t>
            </a:r>
            <a:endParaRPr lang="en-US" altLang="ko-KR" sz="16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대응 방안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260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1. </a:t>
            </a:r>
            <a:r>
              <a:rPr lang="ko-KR" altLang="en-US" dirty="0" smtClean="0"/>
              <a:t>개발 내용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차 시제품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92" y="4518115"/>
            <a:ext cx="3276972" cy="1614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736" y="1916832"/>
            <a:ext cx="4680520" cy="1536982"/>
          </a:xfrm>
          <a:prstGeom prst="rect">
            <a:avLst/>
          </a:prstGeom>
        </p:spPr>
      </p:pic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948018" y="1196753"/>
            <a:ext cx="8417982" cy="4929412"/>
          </a:xfrm>
        </p:spPr>
        <p:txBody>
          <a:bodyPr/>
          <a:lstStyle/>
          <a:p>
            <a:r>
              <a:rPr lang="ko-KR" altLang="en-US" dirty="0" smtClean="0"/>
              <a:t>기구 개념도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728864" y="3404994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&lt;</a:t>
            </a:r>
            <a:r>
              <a:rPr lang="ko-KR" altLang="en-US" sz="1400" dirty="0" smtClean="0">
                <a:sym typeface="Wingdings" panose="05000000000000000000" pitchFamily="2" charset="2"/>
              </a:rPr>
              <a:t>승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 smtClean="0">
                <a:sym typeface="Wingdings" panose="05000000000000000000" pitchFamily="2" charset="2"/>
              </a:rPr>
              <a:t>하강 및 좌</a:t>
            </a:r>
            <a:r>
              <a:rPr lang="en-US" altLang="ko-KR" sz="1400" dirty="0" smtClean="0">
                <a:sym typeface="Wingdings" panose="05000000000000000000" pitchFamily="2" charset="2"/>
              </a:rPr>
              <a:t>/</a:t>
            </a:r>
            <a:r>
              <a:rPr lang="ko-KR" altLang="en-US" sz="1400" dirty="0" smtClean="0">
                <a:sym typeface="Wingdings" panose="05000000000000000000" pitchFamily="2" charset="2"/>
              </a:rPr>
              <a:t>우 주행 장치</a:t>
            </a:r>
            <a:r>
              <a:rPr lang="en-US" altLang="ko-KR" sz="1400" dirty="0" smtClean="0">
                <a:sym typeface="Wingdings" panose="05000000000000000000" pitchFamily="2" charset="2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60144" y="6132855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&lt;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스위핑</a:t>
            </a:r>
            <a:r>
              <a:rPr lang="ko-KR" altLang="en-US" sz="1400" dirty="0" smtClean="0">
                <a:sym typeface="Wingdings" panose="05000000000000000000" pitchFamily="2" charset="2"/>
              </a:rPr>
              <a:t> 장치</a:t>
            </a:r>
            <a:r>
              <a:rPr lang="en-US" altLang="ko-KR" sz="1400" dirty="0" smtClean="0">
                <a:sym typeface="Wingdings" panose="05000000000000000000" pitchFamily="2" charset="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213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과제 개요</a:t>
            </a:r>
            <a:endParaRPr lang="en-US" altLang="ko-KR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과제 배경 및 목적</a:t>
            </a:r>
            <a:endParaRPr lang="en-US" altLang="ko-KR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개발 목표 및 개발 내용</a:t>
            </a:r>
            <a:endParaRPr lang="en-US" altLang="ko-KR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smtClean="0"/>
              <a:t>진행사항 및 </a:t>
            </a:r>
            <a:r>
              <a:rPr lang="en-US" altLang="ko-KR" dirty="0" smtClean="0"/>
              <a:t>Test </a:t>
            </a:r>
            <a:r>
              <a:rPr lang="ko-KR" altLang="en-US" dirty="0" smtClean="0"/>
              <a:t>결론</a:t>
            </a:r>
            <a:endParaRPr lang="en-US" altLang="ko-KR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err="1" smtClean="0"/>
              <a:t>유첨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4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유첨</a:t>
            </a:r>
            <a:r>
              <a:rPr lang="en-US" altLang="ko-KR" dirty="0"/>
              <a:t>1. </a:t>
            </a:r>
            <a:r>
              <a:rPr lang="ko-KR" altLang="en-US" dirty="0" smtClean="0"/>
              <a:t>개발 내용 </a:t>
            </a:r>
            <a:r>
              <a:rPr lang="en-US" altLang="ko-KR" dirty="0" smtClean="0"/>
              <a:t>–1</a:t>
            </a:r>
            <a:r>
              <a:rPr lang="ko-KR" altLang="en-US" dirty="0" smtClean="0"/>
              <a:t>차 시제품</a:t>
            </a:r>
            <a:endParaRPr lang="ko-KR" altLang="en-US" dirty="0"/>
          </a:p>
        </p:txBody>
      </p: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640632" y="1844824"/>
            <a:ext cx="6491255" cy="4770274"/>
          </a:xfrm>
          <a:prstGeom prst="rect">
            <a:avLst/>
          </a:prstGeom>
        </p:spPr>
      </p:pic>
      <p:sp>
        <p:nvSpPr>
          <p:cNvPr id="13" name="내용 개체 틀 1"/>
          <p:cNvSpPr>
            <a:spLocks noGrp="1"/>
          </p:cNvSpPr>
          <p:nvPr>
            <p:ph idx="1"/>
          </p:nvPr>
        </p:nvSpPr>
        <p:spPr>
          <a:xfrm>
            <a:off x="948018" y="1196753"/>
            <a:ext cx="8417982" cy="4929412"/>
          </a:xfrm>
        </p:spPr>
        <p:txBody>
          <a:bodyPr/>
          <a:lstStyle/>
          <a:p>
            <a:r>
              <a:rPr lang="ko-KR" altLang="en-US" dirty="0" smtClean="0"/>
              <a:t>제어 구성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462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776536" y="620688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kern="1200" dirty="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ko-KR" altLang="en-US" dirty="0" err="1"/>
              <a:t>유첨</a:t>
            </a:r>
            <a:r>
              <a:rPr lang="en-US" altLang="ko-KR" dirty="0"/>
              <a:t>1. </a:t>
            </a:r>
            <a:r>
              <a:rPr lang="ko-KR" altLang="en-US" dirty="0" smtClean="0"/>
              <a:t>개발 내용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차 시제품 </a:t>
            </a:r>
            <a:endParaRPr lang="ko-KR" altLang="en-US" dirty="0"/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99300" y="6438600"/>
            <a:ext cx="2311400" cy="419400"/>
          </a:xfr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35" r="211"/>
          <a:stretch/>
        </p:blipFill>
        <p:spPr>
          <a:xfrm>
            <a:off x="1979085" y="1700808"/>
            <a:ext cx="6355848" cy="4782247"/>
          </a:xfrm>
          <a:prstGeom prst="rect">
            <a:avLst/>
          </a:prstGeom>
        </p:spPr>
      </p:pic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948018" y="1196753"/>
            <a:ext cx="8417982" cy="4929412"/>
          </a:xfrm>
        </p:spPr>
        <p:txBody>
          <a:bodyPr/>
          <a:lstStyle/>
          <a:p>
            <a:r>
              <a:rPr lang="ko-KR" altLang="en-US" dirty="0" smtClean="0"/>
              <a:t>전장 블록도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4692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유첨</a:t>
            </a:r>
            <a:r>
              <a:rPr lang="en-US" altLang="ko-KR" dirty="0"/>
              <a:t>1. </a:t>
            </a:r>
            <a:r>
              <a:rPr lang="ko-KR" altLang="en-US" dirty="0" smtClean="0"/>
              <a:t>개발 내용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차 시제품</a:t>
            </a:r>
            <a:endParaRPr lang="ko-KR" altLang="en-US" dirty="0"/>
          </a:p>
        </p:txBody>
      </p:sp>
      <p:pic>
        <p:nvPicPr>
          <p:cNvPr id="6" name="내용 개체 틀 4"/>
          <p:cNvPicPr>
            <a:picLocks noGrp="1"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7566" y="2053775"/>
            <a:ext cx="2903282" cy="2358923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850177" y="2074503"/>
            <a:ext cx="2002221" cy="2222938"/>
          </a:xfrm>
          <a:custGeom>
            <a:avLst/>
            <a:gdLst>
              <a:gd name="connsiteX0" fmla="*/ 465083 w 2002221"/>
              <a:gd name="connsiteY0" fmla="*/ 0 h 2222938"/>
              <a:gd name="connsiteX1" fmla="*/ 465083 w 2002221"/>
              <a:gd name="connsiteY1" fmla="*/ 0 h 2222938"/>
              <a:gd name="connsiteX2" fmla="*/ 662152 w 2002221"/>
              <a:gd name="connsiteY2" fmla="*/ 15766 h 2222938"/>
              <a:gd name="connsiteX3" fmla="*/ 1978572 w 2002221"/>
              <a:gd name="connsiteY3" fmla="*/ 141890 h 2222938"/>
              <a:gd name="connsiteX4" fmla="*/ 2002221 w 2002221"/>
              <a:gd name="connsiteY4" fmla="*/ 543911 h 2222938"/>
              <a:gd name="connsiteX5" fmla="*/ 1868214 w 2002221"/>
              <a:gd name="connsiteY5" fmla="*/ 2002221 h 2222938"/>
              <a:gd name="connsiteX6" fmla="*/ 1749972 w 2002221"/>
              <a:gd name="connsiteY6" fmla="*/ 2222938 h 2222938"/>
              <a:gd name="connsiteX7" fmla="*/ 1355834 w 2002221"/>
              <a:gd name="connsiteY7" fmla="*/ 2199290 h 2222938"/>
              <a:gd name="connsiteX8" fmla="*/ 23648 w 2002221"/>
              <a:gd name="connsiteY8" fmla="*/ 2081049 h 2222938"/>
              <a:gd name="connsiteX9" fmla="*/ 0 w 2002221"/>
              <a:gd name="connsiteY9" fmla="*/ 1742090 h 2222938"/>
              <a:gd name="connsiteX10" fmla="*/ 299545 w 2002221"/>
              <a:gd name="connsiteY10" fmla="*/ 236483 h 2222938"/>
              <a:gd name="connsiteX11" fmla="*/ 465083 w 2002221"/>
              <a:gd name="connsiteY11" fmla="*/ 0 h 222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2221" h="2222938">
                <a:moveTo>
                  <a:pt x="465083" y="0"/>
                </a:moveTo>
                <a:lnTo>
                  <a:pt x="465083" y="0"/>
                </a:lnTo>
                <a:lnTo>
                  <a:pt x="662152" y="15766"/>
                </a:lnTo>
                <a:lnTo>
                  <a:pt x="1978572" y="141890"/>
                </a:lnTo>
                <a:lnTo>
                  <a:pt x="2002221" y="543911"/>
                </a:lnTo>
                <a:lnTo>
                  <a:pt x="1868214" y="2002221"/>
                </a:lnTo>
                <a:lnTo>
                  <a:pt x="1749972" y="2222938"/>
                </a:lnTo>
                <a:lnTo>
                  <a:pt x="1355834" y="2199290"/>
                </a:lnTo>
                <a:lnTo>
                  <a:pt x="23648" y="2081049"/>
                </a:lnTo>
                <a:lnTo>
                  <a:pt x="0" y="1742090"/>
                </a:lnTo>
                <a:lnTo>
                  <a:pt x="299545" y="236483"/>
                </a:lnTo>
                <a:lnTo>
                  <a:pt x="465083" y="0"/>
                </a:lnTo>
                <a:close/>
              </a:path>
            </a:pathLst>
          </a:custGeom>
          <a:solidFill>
            <a:srgbClr val="92D050">
              <a:alpha val="44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내용 개체 틀 1"/>
          <p:cNvSpPr txBox="1">
            <a:spLocks/>
          </p:cNvSpPr>
          <p:nvPr/>
        </p:nvSpPr>
        <p:spPr>
          <a:xfrm>
            <a:off x="709744" y="4993565"/>
            <a:ext cx="8381559" cy="1728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스위핑</a:t>
            </a:r>
            <a:r>
              <a:rPr lang="ko-KR" altLang="en-US" sz="1400" dirty="0" smtClean="0"/>
              <a:t> 툴 </a:t>
            </a:r>
            <a:r>
              <a:rPr lang="en-US" altLang="ko-KR" sz="1400" dirty="0" smtClean="0"/>
              <a:t>Up/Down </a:t>
            </a:r>
            <a:r>
              <a:rPr lang="ko-KR" altLang="en-US" sz="1400" dirty="0" smtClean="0"/>
              <a:t>기능으로 </a:t>
            </a:r>
            <a:r>
              <a:rPr lang="ko-KR" altLang="en-US" sz="1400" dirty="0" err="1" smtClean="0"/>
              <a:t>스위핑</a:t>
            </a:r>
            <a:r>
              <a:rPr lang="ko-KR" altLang="en-US" sz="1400" dirty="0" smtClean="0"/>
              <a:t> 양 조절 가능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Wire Winch</a:t>
            </a:r>
            <a:r>
              <a:rPr lang="ko-KR" altLang="en-US" sz="1400" dirty="0" smtClean="0"/>
              <a:t>로 경사면 주행 가능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대면적 </a:t>
            </a:r>
            <a:r>
              <a:rPr lang="ko-KR" altLang="en-US" sz="1400" dirty="0" err="1" smtClean="0"/>
              <a:t>스위핑</a:t>
            </a:r>
            <a:r>
              <a:rPr lang="ko-KR" altLang="en-US" sz="1400" dirty="0" smtClean="0"/>
              <a:t> 툴</a:t>
            </a:r>
            <a:r>
              <a:rPr lang="en-US" altLang="ko-KR" sz="1400" dirty="0" smtClean="0"/>
              <a:t>(400</a:t>
            </a:r>
            <a:r>
              <a:rPr lang="ko-KR" altLang="en-US" sz="1400" dirty="0" smtClean="0"/>
              <a:t>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사용</a:t>
            </a:r>
            <a:endParaRPr lang="en-US" altLang="ko-KR" sz="14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79719" y1="72627" x2="79719" y2="72627"/>
                        <a14:backgroundMark x1="77309" y1="54084" x2="77309" y2="54084"/>
                        <a14:backgroundMark x1="34940" y1="23620" x2="34940" y2="23620"/>
                        <a14:backgroundMark x1="32329" y1="31567" x2="32329" y2="31567"/>
                        <a14:backgroundMark x1="30723" y1="30243" x2="30723" y2="30243"/>
                        <a14:backgroundMark x1="10643" y1="31347" x2="10643" y2="31347"/>
                        <a14:backgroundMark x1="38755" y1="5519" x2="38755" y2="5519"/>
                        <a14:backgroundMark x1="76908" y1="64459" x2="76908" y2="64459"/>
                        <a14:backgroundMark x1="72892" y1="73289" x2="72892" y2="73289"/>
                        <a14:backgroundMark x1="73695" y1="74614" x2="73695" y2="74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3682" y="2106475"/>
            <a:ext cx="2695396" cy="2450360"/>
          </a:xfrm>
          <a:prstGeom prst="rect">
            <a:avLst/>
          </a:prstGeom>
        </p:spPr>
      </p:pic>
      <p:sp>
        <p:nvSpPr>
          <p:cNvPr id="10" name="위쪽/아래쪽 화살표 9"/>
          <p:cNvSpPr/>
          <p:nvPr/>
        </p:nvSpPr>
        <p:spPr>
          <a:xfrm rot="18812208">
            <a:off x="4358129" y="2469185"/>
            <a:ext cx="216024" cy="1174873"/>
          </a:xfrm>
          <a:prstGeom prst="upDown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984" y="2264533"/>
            <a:ext cx="3200041" cy="1937405"/>
          </a:xfrm>
          <a:prstGeom prst="rect">
            <a:avLst/>
          </a:prstGeom>
        </p:spPr>
      </p:pic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948018" y="1196753"/>
            <a:ext cx="8417982" cy="4929412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시제품 실물</a:t>
            </a:r>
            <a:r>
              <a:rPr lang="en-US" altLang="ko-KR" dirty="0" smtClean="0"/>
              <a:t>/</a:t>
            </a:r>
            <a:r>
              <a:rPr lang="ko-KR" altLang="en-US" dirty="0" smtClean="0"/>
              <a:t>도면</a:t>
            </a:r>
            <a:endParaRPr lang="en-US" altLang="ko-KR" i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164489" y="4639195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&lt;1</a:t>
            </a:r>
            <a:r>
              <a:rPr lang="ko-KR" altLang="en-US" sz="1400" dirty="0" smtClean="0">
                <a:sym typeface="Wingdings" panose="05000000000000000000" pitchFamily="2" charset="2"/>
              </a:rPr>
              <a:t>차 시제품 실물</a:t>
            </a:r>
            <a:r>
              <a:rPr lang="en-US" altLang="ko-KR" sz="1400" dirty="0" smtClean="0">
                <a:sym typeface="Wingdings" panose="05000000000000000000" pitchFamily="2" charset="2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83715" y="4639195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&lt;1</a:t>
            </a:r>
            <a:r>
              <a:rPr lang="ko-KR" altLang="en-US" sz="1400" dirty="0" smtClean="0">
                <a:sym typeface="Wingdings" panose="05000000000000000000" pitchFamily="2" charset="2"/>
              </a:rPr>
              <a:t>차 시제품 </a:t>
            </a:r>
            <a:r>
              <a:rPr lang="en-US" altLang="ko-KR" sz="1400" dirty="0" smtClean="0">
                <a:sym typeface="Wingdings" panose="05000000000000000000" pitchFamily="2" charset="2"/>
              </a:rPr>
              <a:t>3D </a:t>
            </a:r>
            <a:r>
              <a:rPr lang="ko-KR" altLang="en-US" sz="1400" dirty="0" smtClean="0">
                <a:sym typeface="Wingdings" panose="05000000000000000000" pitchFamily="2" charset="2"/>
              </a:rPr>
              <a:t>도면</a:t>
            </a:r>
            <a:r>
              <a:rPr lang="en-US" altLang="ko-KR" sz="1400" dirty="0" smtClean="0">
                <a:sym typeface="Wingdings" panose="05000000000000000000" pitchFamily="2" charset="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937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64568" y="1614064"/>
            <a:ext cx="7560840" cy="4824536"/>
          </a:xfrm>
          <a:prstGeom prst="rect">
            <a:avLst/>
          </a:prstGeom>
        </p:spPr>
      </p:pic>
      <p:sp>
        <p:nvSpPr>
          <p:cNvPr id="4" name="제목 3"/>
          <p:cNvSpPr txBox="1">
            <a:spLocks/>
          </p:cNvSpPr>
          <p:nvPr/>
        </p:nvSpPr>
        <p:spPr>
          <a:xfrm>
            <a:off x="776536" y="620688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kern="1200" dirty="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ko-KR" altLang="en-US" dirty="0" err="1"/>
              <a:t>유첨</a:t>
            </a:r>
            <a:r>
              <a:rPr lang="en-US" altLang="ko-KR" dirty="0"/>
              <a:t>1. </a:t>
            </a:r>
            <a:r>
              <a:rPr lang="ko-KR" altLang="en-US" dirty="0" smtClean="0"/>
              <a:t>개발 내용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차 시제품</a:t>
            </a:r>
            <a:endParaRPr lang="ko-KR" altLang="en-US" dirty="0"/>
          </a:p>
        </p:txBody>
      </p:sp>
      <p:sp>
        <p:nvSpPr>
          <p:cNvPr id="6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99300" y="6438600"/>
            <a:ext cx="2311400" cy="419400"/>
          </a:xfr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948018" y="1196753"/>
            <a:ext cx="8417982" cy="4929412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시제품 운용 시나리오</a:t>
            </a:r>
            <a:endParaRPr lang="en-US" altLang="ko-KR" i="1" dirty="0" smtClean="0"/>
          </a:p>
        </p:txBody>
      </p:sp>
    </p:spTree>
    <p:extLst>
      <p:ext uri="{BB962C8B-B14F-4D97-AF65-F5344CB8AC3E}">
        <p14:creationId xmlns:p14="http://schemas.microsoft.com/office/powerpoint/2010/main" val="28149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948018" y="1196754"/>
            <a:ext cx="8417982" cy="449772"/>
          </a:xfrm>
        </p:spPr>
        <p:txBody>
          <a:bodyPr/>
          <a:lstStyle/>
          <a:p>
            <a:r>
              <a:rPr lang="ko-KR" altLang="en-US" dirty="0" smtClean="0"/>
              <a:t>실선 테스트 문제점 분석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유첨</a:t>
            </a:r>
            <a:r>
              <a:rPr lang="en-US" altLang="ko-KR" dirty="0"/>
              <a:t>1. </a:t>
            </a:r>
            <a:r>
              <a:rPr lang="ko-KR" altLang="en-US" dirty="0" smtClean="0"/>
              <a:t>개발 내용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차 실선 테스트</a:t>
            </a:r>
            <a:r>
              <a:rPr lang="en-US" altLang="ko-KR" dirty="0" smtClean="0"/>
              <a:t>(3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80" y="1792023"/>
            <a:ext cx="9500312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1424608" y="1772816"/>
            <a:ext cx="2376264" cy="259228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16496" y="4365104"/>
            <a:ext cx="37444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6897216" y="1628800"/>
            <a:ext cx="1008112" cy="273630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89104" y="4365104"/>
            <a:ext cx="374441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원호 14"/>
          <p:cNvSpPr/>
          <p:nvPr/>
        </p:nvSpPr>
        <p:spPr>
          <a:xfrm>
            <a:off x="1568624" y="3929237"/>
            <a:ext cx="576064" cy="889248"/>
          </a:xfrm>
          <a:prstGeom prst="arc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36676" y="3861048"/>
            <a:ext cx="6480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45</a:t>
            </a:r>
            <a:r>
              <a:rPr lang="ko-KR" altLang="en-US" sz="1000" dirty="0" smtClean="0">
                <a:solidFill>
                  <a:schemeClr val="tx2"/>
                </a:solidFill>
              </a:rPr>
              <a:t>도</a:t>
            </a:r>
            <a:r>
              <a:rPr lang="en-US" altLang="ko-KR" sz="1000" dirty="0" smtClean="0">
                <a:solidFill>
                  <a:schemeClr val="tx2"/>
                </a:solidFill>
              </a:rPr>
              <a:t>(135</a:t>
            </a:r>
            <a:r>
              <a:rPr lang="ko-KR" altLang="en-US" sz="1000" dirty="0" smtClean="0">
                <a:solidFill>
                  <a:schemeClr val="tx2"/>
                </a:solidFill>
              </a:rPr>
              <a:t>도</a:t>
            </a:r>
            <a:r>
              <a:rPr lang="en-US" altLang="ko-KR" sz="1000" dirty="0" smtClean="0">
                <a:solidFill>
                  <a:schemeClr val="tx2"/>
                </a:solidFill>
              </a:rPr>
              <a:t>)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57256" y="3861048"/>
            <a:ext cx="86409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60~65</a:t>
            </a:r>
            <a:r>
              <a:rPr lang="ko-KR" altLang="en-US" sz="1000" dirty="0" smtClean="0">
                <a:solidFill>
                  <a:schemeClr val="tx2"/>
                </a:solidFill>
              </a:rPr>
              <a:t>도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(115~120</a:t>
            </a:r>
            <a:r>
              <a:rPr lang="ko-KR" altLang="en-US" sz="1000" dirty="0" smtClean="0">
                <a:solidFill>
                  <a:schemeClr val="tx2"/>
                </a:solidFill>
              </a:rPr>
              <a:t>도</a:t>
            </a:r>
            <a:r>
              <a:rPr lang="en-US" altLang="ko-KR" sz="1000" dirty="0" smtClean="0">
                <a:solidFill>
                  <a:schemeClr val="tx2"/>
                </a:solidFill>
              </a:rPr>
              <a:t>)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8" name="원호 17"/>
          <p:cNvSpPr/>
          <p:nvPr/>
        </p:nvSpPr>
        <p:spPr>
          <a:xfrm>
            <a:off x="6776100" y="3929237"/>
            <a:ext cx="576064" cy="889248"/>
          </a:xfrm>
          <a:prstGeom prst="arc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8744058">
            <a:off x="2164719" y="2286677"/>
            <a:ext cx="108012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7425414">
            <a:off x="6717196" y="2286677"/>
            <a:ext cx="108012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704779" y="2538705"/>
            <a:ext cx="0" cy="125033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408571" y="2538705"/>
            <a:ext cx="0" cy="125033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401272" y="2550156"/>
            <a:ext cx="1080120" cy="44679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6997815" y="2555205"/>
            <a:ext cx="410756" cy="100960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1961614" y="2526984"/>
            <a:ext cx="743164" cy="80021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704778" y="2550156"/>
            <a:ext cx="809260" cy="78848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541931" y="3338379"/>
            <a:ext cx="6480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m*g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87152" y="2963441"/>
            <a:ext cx="151276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m*g*cos θ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96862" y="3337640"/>
            <a:ext cx="151276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m*g*sin θ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075013" y="2809508"/>
            <a:ext cx="151276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m*g*cos θ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19716" y="3450242"/>
            <a:ext cx="1512767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m*g*sin θ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321860" y="3528808"/>
            <a:ext cx="64807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m*g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541404"/>
              </p:ext>
            </p:extLst>
          </p:nvPr>
        </p:nvGraphicFramePr>
        <p:xfrm>
          <a:off x="416496" y="4693716"/>
          <a:ext cx="4648200" cy="1724025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338742459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62293377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98112099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451101904"/>
                    </a:ext>
                  </a:extLst>
                </a:gridCol>
              </a:tblGrid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56334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경사도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45º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60º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65º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905734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㎏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70788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수직항력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2"/>
                          </a:solidFill>
                        </a:rPr>
                        <a:t>kgf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0393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경사중력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2"/>
                          </a:solidFill>
                        </a:rPr>
                        <a:t>kgf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114443"/>
                  </a:ext>
                </a:extLst>
              </a:tr>
            </a:tbl>
          </a:graphicData>
        </a:graphic>
      </p:graphicFrame>
      <p:sp>
        <p:nvSpPr>
          <p:cNvPr id="46" name="내용 개체 틀 1"/>
          <p:cNvSpPr txBox="1">
            <a:spLocks/>
          </p:cNvSpPr>
          <p:nvPr/>
        </p:nvSpPr>
        <p:spPr>
          <a:xfrm>
            <a:off x="5219921" y="4653136"/>
            <a:ext cx="4413600" cy="1728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경사도 크기에 따라 </a:t>
            </a:r>
            <a:r>
              <a:rPr lang="ko-KR" altLang="en-US" sz="1400" dirty="0" err="1" smtClean="0"/>
              <a:t>수직항력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선체</a:t>
            </a:r>
            <a:r>
              <a:rPr lang="en-US" altLang="ko-KR" sz="1400" dirty="0" smtClean="0"/>
              <a:t>-</a:t>
            </a:r>
            <a:r>
              <a:rPr lang="ko-KR" altLang="en-US" sz="1400" dirty="0" err="1" smtClean="0"/>
              <a:t>스위핑</a:t>
            </a:r>
            <a:r>
              <a:rPr lang="ko-KR" altLang="en-US" sz="1400" dirty="0" smtClean="0"/>
              <a:t> 누름 압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변화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경사도 크기에 따라 경사면 중력 변화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차 테스트 시 </a:t>
            </a:r>
            <a:r>
              <a:rPr lang="en-US" altLang="ko-KR" sz="1400" dirty="0" smtClean="0"/>
              <a:t>Lab –</a:t>
            </a:r>
            <a:r>
              <a:rPr lang="ko-KR" altLang="en-US" sz="1400" dirty="0" smtClean="0"/>
              <a:t>실선 오차 원인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경사각 차이로 인한</a:t>
            </a:r>
            <a:r>
              <a:rPr lang="en-US" altLang="ko-KR" sz="1400" dirty="0" smtClean="0"/>
              <a:t>, Lab/</a:t>
            </a:r>
            <a:r>
              <a:rPr lang="ko-KR" altLang="en-US" sz="1400" dirty="0" smtClean="0"/>
              <a:t>실선 테스트 환경 변화 확인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</p:txBody>
      </p:sp>
      <p:sp>
        <p:nvSpPr>
          <p:cNvPr id="29" name="제목 3"/>
          <p:cNvSpPr txBox="1">
            <a:spLocks/>
          </p:cNvSpPr>
          <p:nvPr/>
        </p:nvSpPr>
        <p:spPr>
          <a:xfrm>
            <a:off x="747906" y="128202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20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spcBef>
                <a:spcPct val="20000"/>
              </a:spcBef>
              <a:buFont typeface="현대체 Medium" panose="02020503020101020101" pitchFamily="18" charset="-127"/>
              <a:buChar char="-"/>
              <a:defRPr lang="ko-KR" altLang="en-US" sz="15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en-US" altLang="ko-KR" sz="13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ko-KR" altLang="en-US" dirty="0" smtClean="0"/>
              <a:t>주요 문제점 원인 </a:t>
            </a:r>
            <a:r>
              <a:rPr lang="en-US" altLang="ko-KR" dirty="0" smtClean="0"/>
              <a:t>: Lab </a:t>
            </a:r>
            <a:r>
              <a:rPr lang="en-US" altLang="ko-KR" dirty="0"/>
              <a:t>Test/</a:t>
            </a:r>
            <a:r>
              <a:rPr lang="ko-KR" altLang="en-US" dirty="0"/>
              <a:t>실선 </a:t>
            </a:r>
            <a:r>
              <a:rPr lang="en-US" altLang="ko-KR" dirty="0"/>
              <a:t>Test </a:t>
            </a:r>
            <a:r>
              <a:rPr lang="ko-KR" altLang="en-US" dirty="0"/>
              <a:t>실제 차이</a:t>
            </a:r>
          </a:p>
        </p:txBody>
      </p:sp>
      <p:sp>
        <p:nvSpPr>
          <p:cNvPr id="31" name="제목 3"/>
          <p:cNvSpPr>
            <a:spLocks noGrp="1"/>
          </p:cNvSpPr>
          <p:nvPr>
            <p:ph type="title"/>
          </p:nvPr>
        </p:nvSpPr>
        <p:spPr>
          <a:xfrm>
            <a:off x="963930" y="652463"/>
            <a:ext cx="6941398" cy="297511"/>
          </a:xfrm>
        </p:spPr>
        <p:txBody>
          <a:bodyPr/>
          <a:lstStyle/>
          <a:p>
            <a:r>
              <a:rPr lang="ko-KR" altLang="en-US" dirty="0" err="1"/>
              <a:t>유첨</a:t>
            </a:r>
            <a:r>
              <a:rPr lang="en-US" altLang="ko-KR" dirty="0"/>
              <a:t>1. </a:t>
            </a:r>
            <a:r>
              <a:rPr lang="ko-KR" altLang="en-US" dirty="0" smtClean="0"/>
              <a:t>개발 내용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차 실선 테스트</a:t>
            </a:r>
            <a:r>
              <a:rPr lang="en-US" altLang="ko-KR" dirty="0" smtClean="0"/>
              <a:t>(3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32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60512" y="652463"/>
            <a:ext cx="7589470" cy="325288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2. </a:t>
            </a:r>
            <a:r>
              <a:rPr lang="en-US" altLang="ko-KR" dirty="0"/>
              <a:t>1</a:t>
            </a:r>
            <a:r>
              <a:rPr lang="ko-KR" altLang="en-US" dirty="0" smtClean="0"/>
              <a:t>차 테스트 진단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개선 </a:t>
            </a:r>
            <a:r>
              <a:rPr lang="en-US" altLang="ko-KR" dirty="0" smtClean="0"/>
              <a:t>Concept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(4~9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99300" y="6438600"/>
            <a:ext cx="2311400" cy="419400"/>
          </a:xfr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12762"/>
              </p:ext>
            </p:extLst>
          </p:nvPr>
        </p:nvGraphicFramePr>
        <p:xfrm>
          <a:off x="416496" y="1988840"/>
          <a:ext cx="8950715" cy="2901806"/>
        </p:xfrm>
        <a:graphic>
          <a:graphicData uri="http://schemas.openxmlformats.org/drawingml/2006/table">
            <a:tbl>
              <a:tblPr/>
              <a:tblGrid>
                <a:gridCol w="696000">
                  <a:extLst>
                    <a:ext uri="{9D8B030D-6E8A-4147-A177-3AD203B41FA5}">
                      <a16:colId xmlns:a16="http://schemas.microsoft.com/office/drawing/2014/main" val="1199095878"/>
                    </a:ext>
                  </a:extLst>
                </a:gridCol>
                <a:gridCol w="1819953">
                  <a:extLst>
                    <a:ext uri="{9D8B030D-6E8A-4147-A177-3AD203B41FA5}">
                      <a16:colId xmlns:a16="http://schemas.microsoft.com/office/drawing/2014/main" val="2379738332"/>
                    </a:ext>
                  </a:extLst>
                </a:gridCol>
                <a:gridCol w="2440665">
                  <a:extLst>
                    <a:ext uri="{9D8B030D-6E8A-4147-A177-3AD203B41FA5}">
                      <a16:colId xmlns:a16="http://schemas.microsoft.com/office/drawing/2014/main" val="2347336727"/>
                    </a:ext>
                  </a:extLst>
                </a:gridCol>
                <a:gridCol w="2307315">
                  <a:extLst>
                    <a:ext uri="{9D8B030D-6E8A-4147-A177-3AD203B41FA5}">
                      <a16:colId xmlns:a16="http://schemas.microsoft.com/office/drawing/2014/main" val="1409794056"/>
                    </a:ext>
                  </a:extLst>
                </a:gridCol>
                <a:gridCol w="383198">
                  <a:extLst>
                    <a:ext uri="{9D8B030D-6E8A-4147-A177-3AD203B41FA5}">
                      <a16:colId xmlns:a16="http://schemas.microsoft.com/office/drawing/2014/main" val="1412404209"/>
                    </a:ext>
                  </a:extLst>
                </a:gridCol>
                <a:gridCol w="934127">
                  <a:extLst>
                    <a:ext uri="{9D8B030D-6E8A-4147-A177-3AD203B41FA5}">
                      <a16:colId xmlns:a16="http://schemas.microsoft.com/office/drawing/2014/main" val="189140228"/>
                    </a:ext>
                  </a:extLst>
                </a:gridCol>
                <a:gridCol w="369457">
                  <a:extLst>
                    <a:ext uri="{9D8B030D-6E8A-4147-A177-3AD203B41FA5}">
                      <a16:colId xmlns:a16="http://schemas.microsoft.com/office/drawing/2014/main" val="861944938"/>
                    </a:ext>
                  </a:extLst>
                </a:gridCol>
              </a:tblGrid>
              <a:tr h="3315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5895" marR="5895" marT="58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원인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해결방안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867805"/>
                  </a:ext>
                </a:extLst>
              </a:tr>
              <a:tr h="324164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이슈</a:t>
                      </a:r>
                    </a:p>
                  </a:txBody>
                  <a:tcPr marL="5895" marR="5895" marT="58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스위핑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양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스위핑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패드 교체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Over/Under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 발생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스위핑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패드 사양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現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다이아마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브러시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스위핑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툴 변경 및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흡진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추가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김정범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눈매음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이슈 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확인필요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607700"/>
                  </a:ext>
                </a:extLst>
              </a:tr>
              <a:tr h="334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블로우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안되서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내부에 쌓임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눈매움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테스트시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흡진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미사용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김정범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개조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</a:t>
                      </a:r>
                      <a:endParaRPr lang="en-US" altLang="ko-KR" sz="8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부착 가능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948475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스위핑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RPM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부족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rpm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김정범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감속기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080363"/>
                  </a:ext>
                </a:extLst>
              </a:tr>
              <a:tr h="266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스위핑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유닛의 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접지력이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편차가 있는 것으로 판단됨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자석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사용예정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279483"/>
                  </a:ext>
                </a:extLst>
              </a:tr>
              <a:tr h="266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주행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사행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케이블 강성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부족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인장력은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충분하나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횡방향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강성이 부족함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자석 부착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주행방식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접지력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향상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스위핑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속도 향상 목적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김정범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케이블은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안전용으로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구동추가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42730"/>
                  </a:ext>
                </a:extLst>
              </a:tr>
              <a:tr h="162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접지력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부족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캐스터 타입 바퀴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사용중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박연규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단방향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Caster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474776"/>
                  </a:ext>
                </a:extLst>
              </a:tr>
              <a:tr h="162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주행속도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스피드 최대 속도 사용 불가능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안병준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사양서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 완료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272570"/>
                  </a:ext>
                </a:extLst>
              </a:tr>
              <a:tr h="162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스위핑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자체가 잘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안되서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속도 향상 불가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418517"/>
                  </a:ext>
                </a:extLst>
              </a:tr>
              <a:tr h="266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하강시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스위핑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가능하도록 할 필요 있음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김정범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사양서 반영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3883"/>
                  </a:ext>
                </a:extLst>
              </a:tr>
              <a:tr h="1694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5895" marR="5895" marT="58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개조 원가 부족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만원으로 장비 개조 불가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개발 기간 연장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.(10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월까지 연장 필요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 증액 필요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4000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→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7000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 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895" marR="5895" marT="5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072633"/>
                  </a:ext>
                </a:extLst>
              </a:tr>
            </a:tbl>
          </a:graphicData>
        </a:graphic>
      </p:graphicFrame>
      <p:sp>
        <p:nvSpPr>
          <p:cNvPr id="27" name="제목 3"/>
          <p:cNvSpPr txBox="1">
            <a:spLocks/>
          </p:cNvSpPr>
          <p:nvPr/>
        </p:nvSpPr>
        <p:spPr>
          <a:xfrm>
            <a:off x="747906" y="128202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20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spcBef>
                <a:spcPct val="20000"/>
              </a:spcBef>
              <a:buFont typeface="현대체 Medium" panose="02020503020101020101" pitchFamily="18" charset="-127"/>
              <a:buChar char="-"/>
              <a:defRPr lang="ko-KR" altLang="en-US" sz="15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en-US" altLang="ko-KR" sz="13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ko-KR" altLang="en-US" dirty="0" smtClean="0"/>
              <a:t>주요 문제점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해결방안 재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279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8504" y="652463"/>
            <a:ext cx="7733486" cy="331460"/>
          </a:xfrm>
        </p:spPr>
        <p:txBody>
          <a:bodyPr/>
          <a:lstStyle/>
          <a:p>
            <a:r>
              <a:rPr lang="ko-KR" altLang="en-US" dirty="0" err="1"/>
              <a:t>유첨</a:t>
            </a:r>
            <a:r>
              <a:rPr lang="en-US" altLang="ko-KR" dirty="0" smtClean="0"/>
              <a:t>2. 1</a:t>
            </a:r>
            <a:r>
              <a:rPr lang="ko-KR" altLang="en-US" dirty="0"/>
              <a:t>차 테스트 진단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개선 </a:t>
            </a:r>
            <a:r>
              <a:rPr lang="en-US" altLang="ko-KR" dirty="0" smtClean="0"/>
              <a:t>Concept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</a:t>
            </a:r>
            <a:r>
              <a:rPr lang="en-US" altLang="ko-KR" dirty="0"/>
              <a:t>4~9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99300" y="6438600"/>
            <a:ext cx="2311400" cy="419400"/>
          </a:xfr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3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1597218"/>
            <a:ext cx="9370768" cy="526078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24801" r="20600" b="30050"/>
          <a:stretch/>
        </p:blipFill>
        <p:spPr>
          <a:xfrm>
            <a:off x="1866385" y="2246351"/>
            <a:ext cx="1669442" cy="14357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500" r="98148"/>
                    </a14:imgEffect>
                  </a14:imgLayer>
                </a14:imgProps>
              </a:ext>
            </a:extLst>
          </a:blip>
          <a:srcRect l="2401" t="15700" r="2401" b="15700"/>
          <a:stretch/>
        </p:blipFill>
        <p:spPr>
          <a:xfrm>
            <a:off x="4458673" y="2189172"/>
            <a:ext cx="2151128" cy="15500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977" y="2175976"/>
            <a:ext cx="1800200" cy="154933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031180" y="2604171"/>
            <a:ext cx="504056" cy="3600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 smtClean="0">
                <a:solidFill>
                  <a:schemeClr val="tx2"/>
                </a:solidFill>
                <a:latin typeface="+mn-ea"/>
              </a:rPr>
              <a:t>흡진</a:t>
            </a:r>
            <a:r>
              <a:rPr lang="ko-KR" altLang="en-US" sz="900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chemeClr val="tx2"/>
                </a:solidFill>
                <a:latin typeface="+mn-ea"/>
              </a:rPr>
              <a:t>Hole</a:t>
            </a:r>
            <a:endParaRPr lang="ko-KR" altLang="en-US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747906" y="128202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20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spcBef>
                <a:spcPct val="20000"/>
              </a:spcBef>
              <a:buFont typeface="현대체 Medium" panose="02020503020101020101" pitchFamily="18" charset="-127"/>
              <a:buChar char="-"/>
              <a:defRPr lang="ko-KR" altLang="en-US" sz="15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en-US" altLang="ko-KR" sz="13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ko-KR" altLang="en-US" dirty="0" smtClean="0"/>
              <a:t>주요 문제점</a:t>
            </a:r>
            <a:r>
              <a:rPr lang="en-US" altLang="ko-KR" dirty="0" smtClean="0"/>
              <a:t>1(</a:t>
            </a:r>
            <a:r>
              <a:rPr lang="ko-KR" altLang="en-US" dirty="0" smtClean="0"/>
              <a:t>불 </a:t>
            </a:r>
            <a:r>
              <a:rPr lang="ko-KR" altLang="en-US" dirty="0"/>
              <a:t>균일한 </a:t>
            </a:r>
            <a:r>
              <a:rPr lang="ko-KR" altLang="en-US" dirty="0" err="1"/>
              <a:t>스위핑</a:t>
            </a:r>
            <a:r>
              <a:rPr lang="ko-KR" altLang="en-US" dirty="0"/>
              <a:t> 정도</a:t>
            </a:r>
            <a:r>
              <a:rPr lang="en-US" altLang="ko-KR" dirty="0"/>
              <a:t>)</a:t>
            </a:r>
            <a:r>
              <a:rPr lang="en-US" altLang="ko-KR" dirty="0" smtClean="0"/>
              <a:t> –</a:t>
            </a:r>
            <a:r>
              <a:rPr lang="ko-KR" altLang="en-US" dirty="0" smtClean="0"/>
              <a:t>해결 방안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12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/>
          <p:cNvSpPr/>
          <p:nvPr/>
        </p:nvSpPr>
        <p:spPr>
          <a:xfrm>
            <a:off x="6285168" y="2617108"/>
            <a:ext cx="360000" cy="72008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4524" y="652463"/>
            <a:ext cx="7660804" cy="328345"/>
          </a:xfrm>
        </p:spPr>
        <p:txBody>
          <a:bodyPr/>
          <a:lstStyle/>
          <a:p>
            <a:r>
              <a:rPr lang="ko-KR" altLang="en-US" dirty="0" err="1"/>
              <a:t>유첨</a:t>
            </a:r>
            <a:r>
              <a:rPr lang="en-US" altLang="ko-KR" dirty="0"/>
              <a:t>2. 1</a:t>
            </a:r>
            <a:r>
              <a:rPr lang="ko-KR" altLang="en-US" dirty="0"/>
              <a:t>차 테스트 진단 </a:t>
            </a:r>
            <a:r>
              <a:rPr lang="en-US" altLang="ko-KR" dirty="0" smtClean="0"/>
              <a:t>- </a:t>
            </a:r>
            <a:r>
              <a:rPr lang="ko-KR" altLang="en-US" dirty="0"/>
              <a:t>개선 </a:t>
            </a:r>
            <a:r>
              <a:rPr lang="en-US" altLang="ko-KR" dirty="0"/>
              <a:t>Concept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</a:t>
            </a:r>
            <a:r>
              <a:rPr lang="en-US" altLang="ko-KR" dirty="0"/>
              <a:t>4~9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937"/>
              </p:ext>
            </p:extLst>
          </p:nvPr>
        </p:nvGraphicFramePr>
        <p:xfrm>
          <a:off x="190743" y="1484784"/>
          <a:ext cx="9370768" cy="5260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865">
                  <a:extLst>
                    <a:ext uri="{9D8B030D-6E8A-4147-A177-3AD203B41FA5}">
                      <a16:colId xmlns:a16="http://schemas.microsoft.com/office/drawing/2014/main" val="520355625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10125834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079786930"/>
                    </a:ext>
                  </a:extLst>
                </a:gridCol>
                <a:gridCol w="4032447">
                  <a:extLst>
                    <a:ext uri="{9D8B030D-6E8A-4147-A177-3AD203B41FA5}">
                      <a16:colId xmlns:a16="http://schemas.microsoft.com/office/drawing/2014/main" val="2612456394"/>
                    </a:ext>
                  </a:extLst>
                </a:gridCol>
              </a:tblGrid>
              <a:tr h="4842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2"/>
                          </a:solidFill>
                        </a:rPr>
                        <a:t>| As-Is | </a:t>
                      </a:r>
                      <a:endParaRPr lang="ko-KR" altLang="en-US" sz="1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2"/>
                          </a:solidFill>
                        </a:rPr>
                        <a:t>| To-Be |</a:t>
                      </a:r>
                      <a:endParaRPr lang="ko-KR" altLang="en-US" sz="14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077547"/>
                  </a:ext>
                </a:extLst>
              </a:tr>
              <a:tr h="18002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998740"/>
                  </a:ext>
                </a:extLst>
              </a:tr>
              <a:tr h="148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특징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견인</a:t>
                      </a:r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</a:rPr>
                        <a:t>(Tow)</a:t>
                      </a:r>
                      <a:r>
                        <a:rPr lang="en-US" altLang="ko-KR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2"/>
                          </a:solidFill>
                        </a:rPr>
                        <a:t>방식 주행</a:t>
                      </a:r>
                      <a:endParaRPr lang="en-US" altLang="ko-KR" sz="1400" baseline="0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baseline="0" dirty="0" smtClean="0">
                          <a:solidFill>
                            <a:schemeClr val="tx2"/>
                          </a:solidFill>
                        </a:rPr>
                        <a:t>360</a:t>
                      </a:r>
                      <a:r>
                        <a:rPr lang="ko-KR" altLang="en-US" sz="1400" baseline="0" dirty="0" smtClean="0">
                          <a:solidFill>
                            <a:schemeClr val="tx2"/>
                          </a:solidFill>
                        </a:rPr>
                        <a:t>도 회전 캐스터</a:t>
                      </a:r>
                      <a:endParaRPr lang="en-US" altLang="ko-KR" sz="1400" baseline="0" dirty="0" smtClean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자석</a:t>
                      </a:r>
                      <a:r>
                        <a:rPr lang="ko-KR" altLang="en-US" sz="1400" baseline="0" dirty="0" smtClean="0">
                          <a:solidFill>
                            <a:schemeClr val="tx2"/>
                          </a:solidFill>
                        </a:rPr>
                        <a:t> 및 주행 모터를 활용한 </a:t>
                      </a:r>
                      <a:r>
                        <a:rPr lang="ko-KR" altLang="en-US" sz="1400" baseline="0" dirty="0" err="1" smtClean="0">
                          <a:solidFill>
                            <a:schemeClr val="tx2"/>
                          </a:solidFill>
                        </a:rPr>
                        <a:t>주행방식</a:t>
                      </a:r>
                      <a:endParaRPr lang="en-US" altLang="ko-KR" sz="1400" baseline="0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aseline="0" dirty="0" err="1" smtClean="0">
                          <a:solidFill>
                            <a:schemeClr val="tx2"/>
                          </a:solidFill>
                        </a:rPr>
                        <a:t>옴니</a:t>
                      </a:r>
                      <a:r>
                        <a:rPr lang="ko-KR" altLang="en-US" sz="140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tx2"/>
                          </a:solidFill>
                        </a:rPr>
                        <a:t>휠을</a:t>
                      </a:r>
                      <a:r>
                        <a:rPr lang="ko-KR" altLang="en-US" sz="1400" baseline="0" dirty="0" smtClean="0">
                          <a:solidFill>
                            <a:schemeClr val="tx2"/>
                          </a:solidFill>
                        </a:rPr>
                        <a:t> 통한 상하</a:t>
                      </a:r>
                      <a:r>
                        <a:rPr lang="en-US" altLang="ko-KR" sz="1400" baseline="0" dirty="0" smtClean="0">
                          <a:solidFill>
                            <a:schemeClr val="tx2"/>
                          </a:solidFill>
                        </a:rPr>
                        <a:t>/</a:t>
                      </a:r>
                      <a:r>
                        <a:rPr lang="ko-KR" altLang="en-US" sz="1400" baseline="0" dirty="0" smtClean="0">
                          <a:solidFill>
                            <a:schemeClr val="tx2"/>
                          </a:solidFill>
                        </a:rPr>
                        <a:t>좌우 구동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722445"/>
                  </a:ext>
                </a:extLst>
              </a:tr>
              <a:tr h="148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문제점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하강 </a:t>
                      </a:r>
                      <a:r>
                        <a:rPr lang="ko-KR" altLang="en-US" sz="1400" dirty="0" err="1" smtClean="0">
                          <a:solidFill>
                            <a:schemeClr val="tx2"/>
                          </a:solidFill>
                        </a:rPr>
                        <a:t>스위핑</a:t>
                      </a:r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 불가능</a:t>
                      </a:r>
                      <a:endParaRPr lang="en-US" altLang="ko-KR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tx2"/>
                          </a:solidFill>
                        </a:rPr>
                        <a:t>외란에</a:t>
                      </a:r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 취약함</a:t>
                      </a:r>
                      <a:endParaRPr lang="en-US" altLang="ko-KR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tx2"/>
                          </a:solidFill>
                        </a:rPr>
                        <a:t>주행시</a:t>
                      </a:r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 사행 발생함</a:t>
                      </a:r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중간 부분 회전 발생</a:t>
                      </a:r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좌우 속도 </a:t>
                      </a:r>
                      <a:r>
                        <a:rPr lang="ko-KR" altLang="en-US" sz="1400" dirty="0" err="1" smtClean="0">
                          <a:solidFill>
                            <a:schemeClr val="tx2"/>
                          </a:solidFill>
                        </a:rPr>
                        <a:t>불균일</a:t>
                      </a:r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초기 설치 문제로 사행 발생</a:t>
                      </a:r>
                      <a:endParaRPr lang="en-US" altLang="ko-KR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2"/>
                          </a:solidFill>
                        </a:rPr>
                        <a:t>→ </a:t>
                      </a:r>
                      <a:r>
                        <a:rPr lang="en-US" altLang="ko-KR" sz="1400" baseline="0" dirty="0" smtClean="0">
                          <a:solidFill>
                            <a:schemeClr val="tx2"/>
                          </a:solidFill>
                        </a:rPr>
                        <a:t>IMU </a:t>
                      </a:r>
                      <a:r>
                        <a:rPr lang="ko-KR" altLang="en-US" sz="1400" baseline="0" dirty="0" smtClean="0">
                          <a:solidFill>
                            <a:schemeClr val="tx2"/>
                          </a:solidFill>
                        </a:rPr>
                        <a:t>센서로 좌우측 속도 보정</a:t>
                      </a:r>
                      <a:r>
                        <a:rPr lang="en-US" altLang="ko-KR" sz="1400" baseline="0" dirty="0" smtClean="0">
                          <a:solidFill>
                            <a:schemeClr val="tx2"/>
                          </a:solidFill>
                        </a:rPr>
                        <a:t>/</a:t>
                      </a:r>
                      <a:r>
                        <a:rPr lang="ko-KR" altLang="en-US" sz="1400" baseline="0" dirty="0" smtClean="0">
                          <a:solidFill>
                            <a:schemeClr val="tx2"/>
                          </a:solidFill>
                        </a:rPr>
                        <a:t>주행 </a:t>
                      </a:r>
                      <a:r>
                        <a:rPr lang="ko-KR" altLang="en-US" sz="1400" baseline="0" dirty="0" err="1" smtClean="0">
                          <a:solidFill>
                            <a:schemeClr val="tx2"/>
                          </a:solidFill>
                        </a:rPr>
                        <a:t>직진성</a:t>
                      </a:r>
                      <a:r>
                        <a:rPr lang="ko-KR" altLang="en-US" sz="1400" baseline="0" dirty="0" smtClean="0">
                          <a:solidFill>
                            <a:schemeClr val="tx2"/>
                          </a:solidFill>
                        </a:rPr>
                        <a:t> 확보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113943"/>
                  </a:ext>
                </a:extLst>
              </a:tr>
            </a:tbl>
          </a:graphicData>
        </a:graphic>
      </p:graphicFrame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8600" y1="25000" x2="28600" y2="25000"/>
                        <a14:backgroundMark x1="72400" y1="22200" x2="72400" y2="22200"/>
                        <a14:backgroundMark x1="75000" y1="70600" x2="75000" y2="70600"/>
                        <a14:backgroundMark x1="71000" y1="75200" x2="82400" y2="57000"/>
                        <a14:backgroundMark x1="81200" y1="43200" x2="70600" y2="22000"/>
                        <a14:backgroundMark x1="64000" y1="21200" x2="34800" y2="19000"/>
                        <a14:backgroundMark x1="34000" y1="22600" x2="19000" y2="42600"/>
                        <a14:backgroundMark x1="19800" y1="44800" x2="20200" y2="70600"/>
                        <a14:backgroundMark x1="22200" y1="63200" x2="31000" y2="77000"/>
                        <a14:backgroundMark x1="32400" y1="79000" x2="70000" y2="80000"/>
                        <a14:backgroundMark x1="79800" y1="58400" x2="81400" y2="42000"/>
                      </a14:backgroundRemoval>
                    </a14:imgEffect>
                  </a14:imgLayer>
                </a14:imgProps>
              </a:ext>
            </a:extLst>
          </a:blip>
          <a:srcRect l="21167" t="19045" r="19865" b="20476"/>
          <a:stretch/>
        </p:blipFill>
        <p:spPr>
          <a:xfrm>
            <a:off x="5555112" y="2651584"/>
            <a:ext cx="504056" cy="51698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465168" y="225706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645168" y="2437068"/>
            <a:ext cx="1080000" cy="1080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969144" y="2200422"/>
            <a:ext cx="432048" cy="128654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969144" y="3632741"/>
            <a:ext cx="432048" cy="128654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16200000">
            <a:off x="7689144" y="2912741"/>
            <a:ext cx="432048" cy="128654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6200000">
            <a:off x="6232505" y="2912741"/>
            <a:ext cx="432048" cy="128654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/오른쪽/위쪽/아래쪽 화살표 36"/>
          <p:cNvSpPr/>
          <p:nvPr/>
        </p:nvSpPr>
        <p:spPr>
          <a:xfrm>
            <a:off x="6753120" y="2512316"/>
            <a:ext cx="864096" cy="929502"/>
          </a:xfrm>
          <a:prstGeom prst="quadArrow">
            <a:avLst>
              <a:gd name="adj1" fmla="val 9130"/>
              <a:gd name="adj2" fmla="val 10154"/>
              <a:gd name="adj3" fmla="val 12800"/>
            </a:avLst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38" idx="2"/>
            <a:endCxn id="30" idx="3"/>
          </p:cNvCxnSpPr>
          <p:nvPr/>
        </p:nvCxnSpPr>
        <p:spPr>
          <a:xfrm flipH="1" flipV="1">
            <a:off x="6059168" y="2910074"/>
            <a:ext cx="226000" cy="6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64" t="22049" r="12037" b="26501"/>
          <a:stretch/>
        </p:blipFill>
        <p:spPr>
          <a:xfrm>
            <a:off x="2548819" y="2859116"/>
            <a:ext cx="1664861" cy="1165403"/>
          </a:xfrm>
          <a:prstGeom prst="rect">
            <a:avLst/>
          </a:prstGeom>
        </p:spPr>
      </p:pic>
      <p:sp>
        <p:nvSpPr>
          <p:cNvPr id="44" name="위쪽/아래쪽 화살표 43"/>
          <p:cNvSpPr/>
          <p:nvPr/>
        </p:nvSpPr>
        <p:spPr>
          <a:xfrm>
            <a:off x="2948262" y="2067028"/>
            <a:ext cx="171211" cy="792088"/>
          </a:xfrm>
          <a:prstGeom prst="upDown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위쪽/아래쪽 화살표 44"/>
          <p:cNvSpPr/>
          <p:nvPr/>
        </p:nvSpPr>
        <p:spPr>
          <a:xfrm>
            <a:off x="3676468" y="2067028"/>
            <a:ext cx="171211" cy="792088"/>
          </a:xfrm>
          <a:prstGeom prst="upDown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161688" y="2272927"/>
            <a:ext cx="514779" cy="2393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2"/>
                </a:solidFill>
              </a:rPr>
              <a:t>견인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30400" y="2109915"/>
            <a:ext cx="537213" cy="5018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Omni-Wheel</a:t>
            </a:r>
          </a:p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+ </a:t>
            </a:r>
            <a:r>
              <a:rPr lang="ko-KR" altLang="en-US" sz="1000" dirty="0" smtClean="0">
                <a:solidFill>
                  <a:schemeClr val="tx2"/>
                </a:solidFill>
              </a:rPr>
              <a:t>모터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8" name="오른쪽으로 구부러진 화살표 47"/>
          <p:cNvSpPr/>
          <p:nvPr/>
        </p:nvSpPr>
        <p:spPr>
          <a:xfrm flipH="1">
            <a:off x="2605050" y="2859116"/>
            <a:ext cx="210900" cy="47807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른쪽으로 구부러진 화살표 48"/>
          <p:cNvSpPr/>
          <p:nvPr/>
        </p:nvSpPr>
        <p:spPr>
          <a:xfrm>
            <a:off x="2297672" y="2859116"/>
            <a:ext cx="210664" cy="47807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292230" y="2329076"/>
            <a:ext cx="514779" cy="48313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360</a:t>
            </a:r>
            <a:r>
              <a:rPr lang="ko-KR" altLang="en-US" sz="1000" dirty="0" smtClean="0">
                <a:solidFill>
                  <a:schemeClr val="tx2"/>
                </a:solidFill>
              </a:rPr>
              <a:t>도 회전 캐스터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51" name="오른쪽 화살표 50"/>
          <p:cNvSpPr/>
          <p:nvPr/>
        </p:nvSpPr>
        <p:spPr>
          <a:xfrm>
            <a:off x="4713072" y="3624825"/>
            <a:ext cx="626351" cy="144016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070186" y="2265182"/>
            <a:ext cx="229964" cy="13399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 rot="5400000">
            <a:off x="7704986" y="2916244"/>
            <a:ext cx="229964" cy="13399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070186" y="3565544"/>
            <a:ext cx="229964" cy="13399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rot="5400000">
            <a:off x="6405291" y="2916244"/>
            <a:ext cx="229964" cy="13399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/>
          <p:cNvCxnSpPr>
            <a:stCxn id="54" idx="0"/>
          </p:cNvCxnSpPr>
          <p:nvPr/>
        </p:nvCxnSpPr>
        <p:spPr>
          <a:xfrm flipV="1">
            <a:off x="7886966" y="2611739"/>
            <a:ext cx="461468" cy="37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8336495" y="2488072"/>
            <a:ext cx="537213" cy="3044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2"/>
                </a:solidFill>
              </a:rPr>
              <a:t>자석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88500" y="4273292"/>
            <a:ext cx="818887" cy="50405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388500" y="5764252"/>
            <a:ext cx="818887" cy="50405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3"/>
          <p:cNvSpPr txBox="1">
            <a:spLocks/>
          </p:cNvSpPr>
          <p:nvPr/>
        </p:nvSpPr>
        <p:spPr>
          <a:xfrm>
            <a:off x="747906" y="128202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20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spcBef>
                <a:spcPct val="20000"/>
              </a:spcBef>
              <a:buFont typeface="현대체 Medium" panose="02020503020101020101" pitchFamily="18" charset="-127"/>
              <a:buChar char="-"/>
              <a:defRPr lang="ko-KR" altLang="en-US" sz="15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en-US" altLang="ko-KR" sz="13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ko-KR" altLang="en-US" dirty="0" smtClean="0"/>
              <a:t>주요 문제점</a:t>
            </a:r>
            <a:r>
              <a:rPr lang="en-US" altLang="ko-KR" dirty="0" smtClean="0"/>
              <a:t>2(</a:t>
            </a:r>
            <a:r>
              <a:rPr lang="ko-KR" altLang="en-US" dirty="0" smtClean="0"/>
              <a:t>주행 경로 이탈</a:t>
            </a:r>
            <a:r>
              <a:rPr lang="en-US" altLang="ko-KR" dirty="0" smtClean="0"/>
              <a:t>) - </a:t>
            </a:r>
            <a:r>
              <a:rPr lang="ko-KR" altLang="en-US" dirty="0" smtClean="0"/>
              <a:t>해결 방안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498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2480" y="652464"/>
            <a:ext cx="7632848" cy="275754"/>
          </a:xfrm>
        </p:spPr>
        <p:txBody>
          <a:bodyPr/>
          <a:lstStyle/>
          <a:p>
            <a:r>
              <a:rPr lang="ko-KR" altLang="en-US" dirty="0" err="1"/>
              <a:t>유첨</a:t>
            </a:r>
            <a:r>
              <a:rPr lang="en-US" altLang="ko-KR" dirty="0"/>
              <a:t>2. 1</a:t>
            </a:r>
            <a:r>
              <a:rPr lang="ko-KR" altLang="en-US" dirty="0"/>
              <a:t>차 테스트 진단 </a:t>
            </a:r>
            <a:r>
              <a:rPr lang="en-US" altLang="ko-KR" dirty="0" smtClean="0"/>
              <a:t>- </a:t>
            </a:r>
            <a:r>
              <a:rPr lang="ko-KR" altLang="en-US" dirty="0"/>
              <a:t>개선 </a:t>
            </a:r>
            <a:r>
              <a:rPr lang="en-US" altLang="ko-KR" dirty="0"/>
              <a:t>Concept </a:t>
            </a:r>
            <a:r>
              <a:rPr lang="ko-KR" altLang="en-US" dirty="0" smtClean="0"/>
              <a:t>설계</a:t>
            </a:r>
            <a:r>
              <a:rPr lang="en-US" altLang="ko-KR" dirty="0"/>
              <a:t>(4~9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4" name="제목 3"/>
          <p:cNvSpPr txBox="1">
            <a:spLocks/>
          </p:cNvSpPr>
          <p:nvPr/>
        </p:nvSpPr>
        <p:spPr>
          <a:xfrm>
            <a:off x="747690" y="1196312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20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spcBef>
                <a:spcPct val="20000"/>
              </a:spcBef>
              <a:buFont typeface="현대체 Medium" panose="02020503020101020101" pitchFamily="18" charset="-127"/>
              <a:buChar char="-"/>
              <a:defRPr lang="ko-KR" altLang="en-US" sz="15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en-US" altLang="ko-KR" sz="13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ko-KR" altLang="en-US" dirty="0" smtClean="0"/>
              <a:t>장비 개념도 비교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19333" y="4412127"/>
            <a:ext cx="4679967" cy="2445873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 rotWithShape="1">
          <a:blip r:embed="rId3"/>
          <a:srcRect l="31716" t="23299" r="17768" b="35715"/>
          <a:stretch/>
        </p:blipFill>
        <p:spPr>
          <a:xfrm>
            <a:off x="2419333" y="1808862"/>
            <a:ext cx="4738588" cy="23351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69049" y="1759431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| As-Is |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9049" y="4293096"/>
            <a:ext cx="8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| To-Be |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8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066256"/>
              </p:ext>
            </p:extLst>
          </p:nvPr>
        </p:nvGraphicFramePr>
        <p:xfrm>
          <a:off x="416496" y="1196975"/>
          <a:ext cx="9227315" cy="5305530"/>
        </p:xfrm>
        <a:graphic>
          <a:graphicData uri="http://schemas.openxmlformats.org/drawingml/2006/table">
            <a:tbl>
              <a:tblPr/>
              <a:tblGrid>
                <a:gridCol w="1849666">
                  <a:extLst>
                    <a:ext uri="{9D8B030D-6E8A-4147-A177-3AD203B41FA5}">
                      <a16:colId xmlns:a16="http://schemas.microsoft.com/office/drawing/2014/main" val="4290982260"/>
                    </a:ext>
                  </a:extLst>
                </a:gridCol>
                <a:gridCol w="1491420">
                  <a:extLst>
                    <a:ext uri="{9D8B030D-6E8A-4147-A177-3AD203B41FA5}">
                      <a16:colId xmlns:a16="http://schemas.microsoft.com/office/drawing/2014/main" val="4242000399"/>
                    </a:ext>
                  </a:extLst>
                </a:gridCol>
                <a:gridCol w="980749">
                  <a:extLst>
                    <a:ext uri="{9D8B030D-6E8A-4147-A177-3AD203B41FA5}">
                      <a16:colId xmlns:a16="http://schemas.microsoft.com/office/drawing/2014/main" val="416868020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635613171"/>
                    </a:ext>
                  </a:extLst>
                </a:gridCol>
                <a:gridCol w="3105280">
                  <a:extLst>
                    <a:ext uri="{9D8B030D-6E8A-4147-A177-3AD203B41FA5}">
                      <a16:colId xmlns:a16="http://schemas.microsoft.com/office/drawing/2014/main" val="1371948276"/>
                    </a:ext>
                  </a:extLst>
                </a:gridCol>
              </a:tblGrid>
              <a:tr h="8241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제 명</a:t>
                      </a:r>
                    </a:p>
                  </a:txBody>
                  <a:tcPr marL="106604" marR="106604" marT="49202" marB="4920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ase">
                        <a:spcAft>
                          <a:spcPct val="0"/>
                        </a:spcAft>
                      </a:pPr>
                      <a:r>
                        <a:rPr kumimoji="1" lang="ko-KR" altLang="en-US" sz="2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선각 </a:t>
                      </a:r>
                      <a:r>
                        <a:rPr kumimoji="1" lang="ko-KR" altLang="en-US" sz="22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평면부</a:t>
                      </a:r>
                      <a:r>
                        <a:rPr kumimoji="1" lang="ko-KR" altLang="en-US" sz="2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도장 전처리 생산성 향상을 위한 자율 주행 방식의 </a:t>
                      </a:r>
                      <a:r>
                        <a:rPr kumimoji="1" lang="en-US" altLang="ko-KR" sz="2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/>
                      </a:r>
                      <a:br>
                        <a:rPr kumimoji="1" lang="en-US" altLang="ko-KR" sz="2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ko-KR" altLang="en-US" sz="22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스위핑</a:t>
                      </a:r>
                      <a:r>
                        <a:rPr kumimoji="1" lang="ko-KR" altLang="en-US" sz="2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자동화 장치 개발</a:t>
                      </a:r>
                      <a:endParaRPr kumimoji="1" lang="ko-KR" altLang="en-US" sz="2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117088"/>
                  </a:ext>
                </a:extLst>
              </a:tr>
              <a:tr h="6075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책임자</a:t>
                      </a:r>
                    </a:p>
                  </a:txBody>
                  <a:tcPr marL="106604" marR="106604" marT="49202" marB="4920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김정범 책임</a:t>
                      </a:r>
                      <a:endParaRPr kumimoji="1" lang="ko-KR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과제번호</a:t>
                      </a: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L2018141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079432"/>
                  </a:ext>
                </a:extLst>
              </a:tr>
              <a:tr h="679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의뢰부서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06604" marR="106604" marT="49202" marB="4920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조선</a:t>
                      </a: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도장 </a:t>
                      </a:r>
                      <a:r>
                        <a:rPr kumimoji="1" lang="en-US" altLang="ko-KR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손정보 </a:t>
                      </a:r>
                      <a:r>
                        <a:rPr kumimoji="1" lang="ko-KR" altLang="en-US" sz="2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기감</a:t>
                      </a:r>
                      <a:r>
                        <a:rPr kumimoji="1" lang="en-US" altLang="ko-KR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유형효과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공수절감</a:t>
                      </a:r>
                      <a:r>
                        <a:rPr kumimoji="1" lang="ko-K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8</a:t>
                      </a:r>
                      <a:r>
                        <a:rPr kumimoji="1" lang="ko-K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천만원</a:t>
                      </a:r>
                      <a:r>
                        <a:rPr kumimoji="1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81504"/>
                  </a:ext>
                </a:extLst>
              </a:tr>
              <a:tr h="6075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참여인원</a:t>
                      </a:r>
                    </a:p>
                  </a:txBody>
                  <a:tcPr marL="106604" marR="106604" marT="49202" marB="4920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안병준 선임</a:t>
                      </a:r>
                      <a:endParaRPr kumimoji="1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특허출원계획</a:t>
                      </a:r>
                      <a:endParaRPr kumimoji="1" lang="en-US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없음</a:t>
                      </a:r>
                      <a:endParaRPr kumimoji="1" lang="en-US" alt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659376"/>
                  </a:ext>
                </a:extLst>
              </a:tr>
              <a:tr h="6075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기간</a:t>
                      </a:r>
                    </a:p>
                  </a:txBody>
                  <a:tcPr marL="106604" marR="106604" marT="49202" marB="4920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2018. 08. ~  2020. 12. (28</a:t>
                      </a:r>
                      <a:r>
                        <a:rPr kumimoji="1" lang="ko-K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kumimoji="1" lang="en-US" altLang="ko-K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648597"/>
                  </a:ext>
                </a:extLst>
              </a:tr>
              <a:tr h="60755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추진 비용</a:t>
                      </a:r>
                    </a:p>
                  </a:txBody>
                  <a:tcPr marL="106604" marR="106604" marT="49202" marB="4920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MH</a:t>
                      </a: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2,600 (2.1</a:t>
                      </a: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억원</a:t>
                      </a: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6309" marR="86309" marT="39836" marB="3983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3218"/>
                  </a:ext>
                </a:extLst>
              </a:tr>
              <a:tr h="60755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060" marR="9906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직접비</a:t>
                      </a:r>
                      <a:endParaRPr kumimoji="1" lang="en-US" altLang="ko-KR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6604" marR="106604" marT="49202" marB="4920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</a:rPr>
                        <a:t>억원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309" marR="86309" marT="39836" marB="3983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573400"/>
                  </a:ext>
                </a:extLst>
              </a:tr>
              <a:tr h="6075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스위핑</a:t>
                      </a: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시제품 제작 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</a:t>
                      </a: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억원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스위핑</a:t>
                      </a: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제품 제작</a:t>
                      </a: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0.4</a:t>
                      </a: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억원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309" marR="86309" marT="39836" marB="3983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7616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892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8268" y="652463"/>
            <a:ext cx="7797060" cy="334185"/>
          </a:xfrm>
        </p:spPr>
        <p:txBody>
          <a:bodyPr/>
          <a:lstStyle/>
          <a:p>
            <a:r>
              <a:rPr lang="ko-KR" altLang="en-US" dirty="0" err="1"/>
              <a:t>유첨</a:t>
            </a:r>
            <a:r>
              <a:rPr lang="en-US" altLang="ko-KR" dirty="0"/>
              <a:t>2. 1</a:t>
            </a:r>
            <a:r>
              <a:rPr lang="ko-KR" altLang="en-US" dirty="0"/>
              <a:t>차 테스트 진단 </a:t>
            </a:r>
            <a:r>
              <a:rPr lang="en-US" altLang="ko-KR" dirty="0" smtClean="0"/>
              <a:t>- </a:t>
            </a:r>
            <a:r>
              <a:rPr lang="ko-KR" altLang="en-US" dirty="0"/>
              <a:t>개선 </a:t>
            </a:r>
            <a:r>
              <a:rPr lang="en-US" altLang="ko-KR" dirty="0"/>
              <a:t>Concept </a:t>
            </a:r>
            <a:r>
              <a:rPr lang="ko-KR" altLang="en-US" dirty="0" smtClean="0"/>
              <a:t>설계</a:t>
            </a:r>
            <a:r>
              <a:rPr lang="en-US" altLang="ko-KR" dirty="0"/>
              <a:t>(4~9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4" name="제목 3"/>
          <p:cNvSpPr txBox="1">
            <a:spLocks/>
          </p:cNvSpPr>
          <p:nvPr/>
        </p:nvSpPr>
        <p:spPr>
          <a:xfrm>
            <a:off x="747690" y="1196312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20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spcBef>
                <a:spcPct val="20000"/>
              </a:spcBef>
              <a:buFont typeface="현대체 Medium" panose="02020503020101020101" pitchFamily="18" charset="-127"/>
              <a:buChar char="-"/>
              <a:defRPr lang="ko-KR" altLang="en-US" sz="15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en-US" altLang="ko-KR" sz="13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ko-KR" altLang="en-US" dirty="0" smtClean="0"/>
              <a:t>장비 운용 시나리오 비교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5457056" y="2276872"/>
            <a:ext cx="4141900" cy="3734466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6496" y="2564904"/>
            <a:ext cx="4942234" cy="3153616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4629371" y="3781672"/>
            <a:ext cx="360040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44519" y="1759431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| As-Is |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64678" y="1759431"/>
            <a:ext cx="8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| To-Be |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2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2480" y="652463"/>
            <a:ext cx="7632848" cy="327147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3. 2</a:t>
            </a:r>
            <a:r>
              <a:rPr lang="ko-KR" altLang="en-US" dirty="0" smtClean="0"/>
              <a:t>차 시제품 제작 </a:t>
            </a:r>
            <a:r>
              <a:rPr lang="en-US" altLang="ko-KR" dirty="0" smtClean="0"/>
              <a:t>- </a:t>
            </a:r>
            <a:r>
              <a:rPr lang="ko-KR" altLang="en-US" dirty="0"/>
              <a:t>개선 </a:t>
            </a:r>
            <a:r>
              <a:rPr lang="en-US" altLang="ko-KR" dirty="0"/>
              <a:t>Concept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</a:t>
            </a:r>
            <a:r>
              <a:rPr lang="en-US" altLang="ko-KR" dirty="0"/>
              <a:t>4~9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747906" y="128202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20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spcBef>
                <a:spcPct val="20000"/>
              </a:spcBef>
              <a:buFont typeface="현대체 Medium" panose="02020503020101020101" pitchFamily="18" charset="-127"/>
              <a:buChar char="-"/>
              <a:defRPr lang="ko-KR" altLang="en-US" sz="15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en-US" altLang="ko-KR" sz="13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ko-KR" altLang="en-US" dirty="0" err="1" smtClean="0"/>
              <a:t>개선품</a:t>
            </a:r>
            <a:r>
              <a:rPr lang="ko-KR" altLang="en-US" dirty="0" smtClean="0"/>
              <a:t> 기구 도면 설명</a:t>
            </a:r>
            <a:endParaRPr lang="ko-KR" altLang="en-US" dirty="0"/>
          </a:p>
        </p:txBody>
      </p:sp>
      <p:pic>
        <p:nvPicPr>
          <p:cNvPr id="12" name="그림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2420888"/>
            <a:ext cx="4627672" cy="3168352"/>
          </a:xfrm>
          <a:prstGeom prst="rect">
            <a:avLst/>
          </a:prstGeom>
          <a:noFill/>
        </p:spPr>
      </p:pic>
      <p:pic>
        <p:nvPicPr>
          <p:cNvPr id="13" name="그림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52742" y="1911583"/>
            <a:ext cx="4634230" cy="42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67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59728" y="2034845"/>
            <a:ext cx="648072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smtClean="0"/>
              <a:t>단자대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546875" y="2322336"/>
            <a:ext cx="1493999" cy="53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/>
              <a:t>Main Controller</a:t>
            </a:r>
          </a:p>
          <a:p>
            <a:pPr algn="ctr"/>
            <a:r>
              <a:rPr lang="en-US" altLang="ko-KR" sz="1400" dirty="0" smtClean="0"/>
              <a:t>(PLC)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732372" y="5769201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상하 주행 모터</a:t>
            </a:r>
            <a:r>
              <a:rPr lang="en-US" altLang="ko-KR" sz="1400" dirty="0" smtClean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46875" y="1960729"/>
            <a:ext cx="1493999" cy="272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/>
              <a:t>SMPS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379946" y="1688847"/>
            <a:ext cx="830678" cy="24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/>
              <a:t>조작반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291508" y="4983286"/>
            <a:ext cx="1493998" cy="51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/>
              <a:t>스위핑</a:t>
            </a:r>
            <a:r>
              <a:rPr lang="ko-KR" altLang="en-US" sz="1400" dirty="0" smtClean="0"/>
              <a:t> 구동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모터</a:t>
            </a:r>
            <a:endParaRPr lang="en-US" altLang="ko-KR" sz="14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3081772" y="4980520"/>
            <a:ext cx="1493998" cy="51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/>
              <a:t>스위핑</a:t>
            </a:r>
            <a:r>
              <a:rPr lang="ko-KR" altLang="en-US" sz="1400" dirty="0" smtClean="0"/>
              <a:t> 가압 조절 전동 실린더</a:t>
            </a:r>
            <a:endParaRPr lang="en-US" altLang="ko-KR" sz="14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7615753" y="4599430"/>
            <a:ext cx="1493998" cy="44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상부 </a:t>
            </a:r>
            <a:r>
              <a:rPr lang="ko-KR" altLang="en-US" sz="1400" dirty="0" err="1" smtClean="0"/>
              <a:t>리미트</a:t>
            </a:r>
            <a:r>
              <a:rPr lang="ko-KR" altLang="en-US" sz="1400" dirty="0" smtClean="0"/>
              <a:t> 스위치</a:t>
            </a:r>
            <a:endParaRPr lang="en-US" altLang="ko-KR" sz="14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7615753" y="6131807"/>
            <a:ext cx="1493998" cy="44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하부 </a:t>
            </a:r>
            <a:r>
              <a:rPr lang="ko-KR" altLang="en-US" sz="1400" dirty="0" err="1" smtClean="0"/>
              <a:t>리미트</a:t>
            </a:r>
            <a:r>
              <a:rPr lang="ko-KR" altLang="en-US" sz="1400" dirty="0" smtClean="0"/>
              <a:t> 스위치</a:t>
            </a:r>
            <a:endParaRPr lang="en-US" altLang="ko-KR" sz="1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546875" y="2930747"/>
            <a:ext cx="1493999" cy="316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릴레이</a:t>
            </a:r>
            <a:endParaRPr lang="en-US" altLang="ko-KR" sz="14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732372" y="6021201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/>
              <a:t>엔코더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732372" y="6273201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드라이버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2318555" y="5764462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상하 주행 모터</a:t>
            </a:r>
            <a:r>
              <a:rPr lang="en-US" altLang="ko-KR" sz="1400" dirty="0" smtClean="0"/>
              <a:t>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18555" y="6016462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/>
              <a:t>엔코더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2318555" y="6268462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드라이버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904738" y="5773155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좌우 주행 모터</a:t>
            </a:r>
            <a:r>
              <a:rPr lang="en-US" altLang="ko-KR" sz="1400" dirty="0" smtClean="0"/>
              <a:t>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904738" y="6025155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/>
              <a:t>엔코더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3904738" y="6277155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드라이버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5496292" y="5773155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좌우 주행 모터</a:t>
            </a:r>
            <a:r>
              <a:rPr lang="en-US" altLang="ko-KR" sz="1400" dirty="0" smtClean="0"/>
              <a:t>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96292" y="6025155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/>
              <a:t>엔코더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5496292" y="6277155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드라이버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5529064" y="2038810"/>
            <a:ext cx="1493998" cy="495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상하 구동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브레이크 모터</a:t>
            </a:r>
            <a:endParaRPr lang="en-US" altLang="ko-KR" sz="14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5529064" y="2535782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드라이버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5529064" y="2849567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좌우 구동 모터</a:t>
            </a:r>
            <a:endParaRPr lang="en-US" altLang="ko-KR" sz="1400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5529064" y="3101567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드라이버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5529064" y="3408458"/>
            <a:ext cx="1493998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안전 </a:t>
            </a:r>
            <a:r>
              <a:rPr lang="ko-KR" altLang="en-US" sz="1400" dirty="0" err="1" smtClean="0"/>
              <a:t>리미트</a:t>
            </a:r>
            <a:r>
              <a:rPr lang="ko-KR" altLang="en-US" sz="1400" dirty="0" smtClean="0"/>
              <a:t> 스위치</a:t>
            </a:r>
            <a:endParaRPr lang="en-US" altLang="ko-KR" sz="14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6562552" y="3770837"/>
            <a:ext cx="648072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안테나</a:t>
            </a:r>
            <a:endParaRPr lang="en-US" altLang="ko-KR" sz="14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7367309" y="2678747"/>
            <a:ext cx="648072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안테나</a:t>
            </a:r>
            <a:endParaRPr lang="en-US" altLang="ko-KR" sz="1400" dirty="0" smtClean="0"/>
          </a:p>
        </p:txBody>
      </p:sp>
      <p:cxnSp>
        <p:nvCxnSpPr>
          <p:cNvPr id="33" name="직선 연결선 32"/>
          <p:cNvCxnSpPr/>
          <p:nvPr/>
        </p:nvCxnSpPr>
        <p:spPr>
          <a:xfrm>
            <a:off x="2293874" y="2232889"/>
            <a:ext cx="0" cy="8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293874" y="2852486"/>
            <a:ext cx="0" cy="78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15002" y="1679702"/>
            <a:ext cx="3231624" cy="260200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chemeClr val="tx1"/>
                </a:solidFill>
              </a:rPr>
              <a:t>제어 모듈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196076" y="2387387"/>
            <a:ext cx="648072" cy="400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커넥터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615002" y="3358141"/>
            <a:ext cx="777144" cy="400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차단기</a:t>
            </a:r>
            <a:endParaRPr lang="ko-KR" altLang="en-US" sz="1400" dirty="0"/>
          </a:p>
        </p:txBody>
      </p:sp>
      <p:cxnSp>
        <p:nvCxnSpPr>
          <p:cNvPr id="38" name="꺾인 연결선 37"/>
          <p:cNvCxnSpPr>
            <a:stCxn id="37" idx="3"/>
            <a:endCxn id="6" idx="1"/>
          </p:cNvCxnSpPr>
          <p:nvPr/>
        </p:nvCxnSpPr>
        <p:spPr>
          <a:xfrm flipV="1">
            <a:off x="1392146" y="2587411"/>
            <a:ext cx="154729" cy="97075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7" idx="3"/>
            <a:endCxn id="14" idx="1"/>
          </p:cNvCxnSpPr>
          <p:nvPr/>
        </p:nvCxnSpPr>
        <p:spPr>
          <a:xfrm flipV="1">
            <a:off x="1392146" y="3089104"/>
            <a:ext cx="154729" cy="4690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7" idx="3"/>
            <a:endCxn id="8" idx="1"/>
          </p:cNvCxnSpPr>
          <p:nvPr/>
        </p:nvCxnSpPr>
        <p:spPr>
          <a:xfrm flipV="1">
            <a:off x="1392146" y="2096809"/>
            <a:ext cx="154729" cy="146135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4" idx="3"/>
            <a:endCxn id="36" idx="1"/>
          </p:cNvCxnSpPr>
          <p:nvPr/>
        </p:nvCxnSpPr>
        <p:spPr>
          <a:xfrm flipV="1">
            <a:off x="3040874" y="2587412"/>
            <a:ext cx="155202" cy="5016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6" idx="3"/>
            <a:endCxn id="36" idx="1"/>
          </p:cNvCxnSpPr>
          <p:nvPr/>
        </p:nvCxnSpPr>
        <p:spPr>
          <a:xfrm>
            <a:off x="3040874" y="2587411"/>
            <a:ext cx="155202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8" idx="3"/>
            <a:endCxn id="36" idx="1"/>
          </p:cNvCxnSpPr>
          <p:nvPr/>
        </p:nvCxnSpPr>
        <p:spPr>
          <a:xfrm>
            <a:off x="3040874" y="2096809"/>
            <a:ext cx="155202" cy="4906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15002" y="3875001"/>
            <a:ext cx="777144" cy="400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/>
              <a:t>AC</a:t>
            </a:r>
            <a:r>
              <a:rPr lang="ko-KR" altLang="en-US" sz="1400" dirty="0" smtClean="0"/>
              <a:t>전원</a:t>
            </a:r>
            <a:endParaRPr lang="ko-KR" altLang="en-US" sz="1400" dirty="0"/>
          </a:p>
        </p:txBody>
      </p:sp>
      <p:cxnSp>
        <p:nvCxnSpPr>
          <p:cNvPr id="45" name="직선 연결선 44"/>
          <p:cNvCxnSpPr>
            <a:stCxn id="44" idx="0"/>
            <a:endCxn id="37" idx="2"/>
          </p:cNvCxnSpPr>
          <p:nvPr/>
        </p:nvCxnSpPr>
        <p:spPr>
          <a:xfrm flipV="1">
            <a:off x="1003574" y="3758190"/>
            <a:ext cx="0" cy="116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040712" y="1679702"/>
            <a:ext cx="3176436" cy="260200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chemeClr val="tx1"/>
                </a:solidFill>
              </a:rPr>
              <a:t>상부 안전 모듈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057869" y="2387387"/>
            <a:ext cx="648072" cy="400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커넥터</a:t>
            </a:r>
            <a:endParaRPr lang="ko-KR" altLang="en-US" sz="1400" dirty="0"/>
          </a:p>
        </p:txBody>
      </p:sp>
      <p:cxnSp>
        <p:nvCxnSpPr>
          <p:cNvPr id="48" name="꺾인 연결선 47"/>
          <p:cNvCxnSpPr>
            <a:stCxn id="47" idx="3"/>
            <a:endCxn id="9" idx="1"/>
          </p:cNvCxnSpPr>
          <p:nvPr/>
        </p:nvCxnSpPr>
        <p:spPr>
          <a:xfrm flipV="1">
            <a:off x="4705941" y="1812708"/>
            <a:ext cx="1674005" cy="774704"/>
          </a:xfrm>
          <a:prstGeom prst="bentConnector3">
            <a:avLst>
              <a:gd name="adj1" fmla="val 29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7" idx="3"/>
            <a:endCxn id="27" idx="1"/>
          </p:cNvCxnSpPr>
          <p:nvPr/>
        </p:nvCxnSpPr>
        <p:spPr>
          <a:xfrm>
            <a:off x="4705941" y="2587412"/>
            <a:ext cx="823123" cy="74370"/>
          </a:xfrm>
          <a:prstGeom prst="bentConnector3">
            <a:avLst>
              <a:gd name="adj1" fmla="val 583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7" idx="3"/>
            <a:endCxn id="29" idx="1"/>
          </p:cNvCxnSpPr>
          <p:nvPr/>
        </p:nvCxnSpPr>
        <p:spPr>
          <a:xfrm>
            <a:off x="4705941" y="2587412"/>
            <a:ext cx="823123" cy="640155"/>
          </a:xfrm>
          <a:prstGeom prst="bentConnector3">
            <a:avLst>
              <a:gd name="adj1" fmla="val 592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7" idx="3"/>
            <a:endCxn id="30" idx="1"/>
          </p:cNvCxnSpPr>
          <p:nvPr/>
        </p:nvCxnSpPr>
        <p:spPr>
          <a:xfrm>
            <a:off x="4705941" y="2587412"/>
            <a:ext cx="823123" cy="947046"/>
          </a:xfrm>
          <a:prstGeom prst="bentConnector3">
            <a:avLst>
              <a:gd name="adj1" fmla="val 592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36" idx="3"/>
            <a:endCxn id="47" idx="1"/>
          </p:cNvCxnSpPr>
          <p:nvPr/>
        </p:nvCxnSpPr>
        <p:spPr>
          <a:xfrm>
            <a:off x="3844148" y="2587412"/>
            <a:ext cx="213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1" idx="3"/>
            <a:endCxn id="32" idx="2"/>
          </p:cNvCxnSpPr>
          <p:nvPr/>
        </p:nvCxnSpPr>
        <p:spPr>
          <a:xfrm flipV="1">
            <a:off x="7210624" y="2930747"/>
            <a:ext cx="480721" cy="966090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7367309" y="1688847"/>
            <a:ext cx="1990886" cy="1241900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chemeClr val="tx1"/>
                </a:solidFill>
              </a:rPr>
              <a:t>리모컨 모듈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425456" y="4021748"/>
            <a:ext cx="648072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커넥터</a:t>
            </a:r>
            <a:endParaRPr lang="en-US" altLang="ko-KR" sz="1400" dirty="0" smtClean="0"/>
          </a:p>
        </p:txBody>
      </p:sp>
      <p:cxnSp>
        <p:nvCxnSpPr>
          <p:cNvPr id="56" name="꺾인 연결선 55"/>
          <p:cNvCxnSpPr>
            <a:stCxn id="47" idx="3"/>
            <a:endCxn id="55" idx="1"/>
          </p:cNvCxnSpPr>
          <p:nvPr/>
        </p:nvCxnSpPr>
        <p:spPr>
          <a:xfrm>
            <a:off x="4705941" y="2587412"/>
            <a:ext cx="719515" cy="1560336"/>
          </a:xfrm>
          <a:prstGeom prst="bentConnector3">
            <a:avLst>
              <a:gd name="adj1" fmla="val 669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615002" y="4581128"/>
            <a:ext cx="8743193" cy="20016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 smtClean="0">
                <a:solidFill>
                  <a:schemeClr val="tx1"/>
                </a:solidFill>
              </a:rPr>
              <a:t>스위핑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</a:rPr>
              <a:t>주행 모듈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25456" y="4578638"/>
            <a:ext cx="648072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커넥터</a:t>
            </a:r>
            <a:endParaRPr lang="en-US" altLang="ko-KR" sz="1400" dirty="0" smtClean="0"/>
          </a:p>
        </p:txBody>
      </p:sp>
      <p:cxnSp>
        <p:nvCxnSpPr>
          <p:cNvPr id="59" name="꺾인 연결선 58"/>
          <p:cNvCxnSpPr>
            <a:stCxn id="47" idx="3"/>
            <a:endCxn id="31" idx="1"/>
          </p:cNvCxnSpPr>
          <p:nvPr/>
        </p:nvCxnSpPr>
        <p:spPr>
          <a:xfrm>
            <a:off x="4705941" y="2587412"/>
            <a:ext cx="1856611" cy="1309425"/>
          </a:xfrm>
          <a:prstGeom prst="bentConnector3">
            <a:avLst>
              <a:gd name="adj1" fmla="val 257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5" idx="2"/>
            <a:endCxn id="58" idx="0"/>
          </p:cNvCxnSpPr>
          <p:nvPr/>
        </p:nvCxnSpPr>
        <p:spPr>
          <a:xfrm>
            <a:off x="5749492" y="4273748"/>
            <a:ext cx="0" cy="304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8" idx="2"/>
            <a:endCxn id="10" idx="0"/>
          </p:cNvCxnSpPr>
          <p:nvPr/>
        </p:nvCxnSpPr>
        <p:spPr>
          <a:xfrm rot="5400000">
            <a:off x="3817676" y="3051470"/>
            <a:ext cx="152648" cy="37109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8" idx="2"/>
            <a:endCxn id="11" idx="0"/>
          </p:cNvCxnSpPr>
          <p:nvPr/>
        </p:nvCxnSpPr>
        <p:spPr>
          <a:xfrm rot="5400000">
            <a:off x="4714191" y="3945219"/>
            <a:ext cx="149882" cy="1920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8" idx="2"/>
            <a:endCxn id="7" idx="0"/>
          </p:cNvCxnSpPr>
          <p:nvPr/>
        </p:nvCxnSpPr>
        <p:spPr>
          <a:xfrm rot="5400000">
            <a:off x="3145151" y="3164859"/>
            <a:ext cx="938563" cy="4270121"/>
          </a:xfrm>
          <a:prstGeom prst="bentConnector3">
            <a:avLst>
              <a:gd name="adj1" fmla="val 832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58" idx="2"/>
            <a:endCxn id="17" idx="0"/>
          </p:cNvCxnSpPr>
          <p:nvPr/>
        </p:nvCxnSpPr>
        <p:spPr>
          <a:xfrm rot="5400000">
            <a:off x="3940611" y="3955581"/>
            <a:ext cx="933824" cy="2683938"/>
          </a:xfrm>
          <a:prstGeom prst="bentConnector3">
            <a:avLst>
              <a:gd name="adj1" fmla="val 8427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58" idx="2"/>
            <a:endCxn id="20" idx="0"/>
          </p:cNvCxnSpPr>
          <p:nvPr/>
        </p:nvCxnSpPr>
        <p:spPr>
          <a:xfrm rot="5400000">
            <a:off x="4729357" y="4753019"/>
            <a:ext cx="942517" cy="1097755"/>
          </a:xfrm>
          <a:prstGeom prst="bentConnector3">
            <a:avLst>
              <a:gd name="adj1" fmla="val 831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8" idx="2"/>
            <a:endCxn id="23" idx="0"/>
          </p:cNvCxnSpPr>
          <p:nvPr/>
        </p:nvCxnSpPr>
        <p:spPr>
          <a:xfrm rot="16200000" flipH="1">
            <a:off x="5525133" y="5054996"/>
            <a:ext cx="942517" cy="493799"/>
          </a:xfrm>
          <a:prstGeom prst="bentConnector3">
            <a:avLst>
              <a:gd name="adj1" fmla="val 831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58" idx="2"/>
            <a:endCxn id="12" idx="2"/>
          </p:cNvCxnSpPr>
          <p:nvPr/>
        </p:nvCxnSpPr>
        <p:spPr>
          <a:xfrm rot="16200000" flipH="1">
            <a:off x="6949588" y="3630542"/>
            <a:ext cx="213069" cy="2613260"/>
          </a:xfrm>
          <a:prstGeom prst="bentConnector3">
            <a:avLst>
              <a:gd name="adj1" fmla="val 2072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58" idx="2"/>
            <a:endCxn id="13" idx="0"/>
          </p:cNvCxnSpPr>
          <p:nvPr/>
        </p:nvCxnSpPr>
        <p:spPr>
          <a:xfrm rot="16200000" flipH="1">
            <a:off x="6405538" y="4174592"/>
            <a:ext cx="1301169" cy="2613260"/>
          </a:xfrm>
          <a:prstGeom prst="bentConnector3">
            <a:avLst>
              <a:gd name="adj1" fmla="val 341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1546875" y="3329640"/>
            <a:ext cx="1493999" cy="235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/>
              <a:t>단자대</a:t>
            </a:r>
            <a:endParaRPr lang="en-US" altLang="ko-KR" sz="1400" dirty="0" smtClean="0"/>
          </a:p>
        </p:txBody>
      </p:sp>
      <p:cxnSp>
        <p:nvCxnSpPr>
          <p:cNvPr id="70" name="직선 연결선 69"/>
          <p:cNvCxnSpPr/>
          <p:nvPr/>
        </p:nvCxnSpPr>
        <p:spPr>
          <a:xfrm>
            <a:off x="2293874" y="3247460"/>
            <a:ext cx="0" cy="82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69" idx="3"/>
            <a:endCxn id="36" idx="1"/>
          </p:cNvCxnSpPr>
          <p:nvPr/>
        </p:nvCxnSpPr>
        <p:spPr>
          <a:xfrm flipV="1">
            <a:off x="3040874" y="2587412"/>
            <a:ext cx="155202" cy="8599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546875" y="3630127"/>
            <a:ext cx="1493999" cy="478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전동 실린더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드라이버</a:t>
            </a:r>
            <a:endParaRPr lang="en-US" altLang="ko-KR" sz="1400" dirty="0" smtClean="0"/>
          </a:p>
        </p:txBody>
      </p:sp>
      <p:cxnSp>
        <p:nvCxnSpPr>
          <p:cNvPr id="73" name="직선 연결선 72"/>
          <p:cNvCxnSpPr/>
          <p:nvPr/>
        </p:nvCxnSpPr>
        <p:spPr>
          <a:xfrm>
            <a:off x="2293874" y="3565081"/>
            <a:ext cx="0" cy="65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2" idx="3"/>
            <a:endCxn id="36" idx="1"/>
          </p:cNvCxnSpPr>
          <p:nvPr/>
        </p:nvCxnSpPr>
        <p:spPr>
          <a:xfrm flipV="1">
            <a:off x="3040874" y="2587412"/>
            <a:ext cx="155202" cy="12820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69" idx="1"/>
            <a:endCxn id="37" idx="3"/>
          </p:cNvCxnSpPr>
          <p:nvPr/>
        </p:nvCxnSpPr>
        <p:spPr>
          <a:xfrm rot="10800000" flipV="1">
            <a:off x="1392147" y="3447360"/>
            <a:ext cx="154729" cy="1108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8259728" y="2348476"/>
            <a:ext cx="648072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/>
              <a:t>MCU</a:t>
            </a:r>
            <a:endParaRPr lang="ko-KR" altLang="en-US" sz="1400" dirty="0"/>
          </a:p>
        </p:txBody>
      </p:sp>
      <p:sp>
        <p:nvSpPr>
          <p:cNvPr id="77" name="직사각형 76"/>
          <p:cNvSpPr/>
          <p:nvPr/>
        </p:nvSpPr>
        <p:spPr>
          <a:xfrm>
            <a:off x="8259728" y="2661436"/>
            <a:ext cx="648072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/>
              <a:t>배터리</a:t>
            </a:r>
            <a:endParaRPr lang="ko-KR" altLang="en-US" sz="1400" dirty="0"/>
          </a:p>
        </p:txBody>
      </p:sp>
      <p:sp>
        <p:nvSpPr>
          <p:cNvPr id="78" name="직사각형 77"/>
          <p:cNvSpPr/>
          <p:nvPr/>
        </p:nvSpPr>
        <p:spPr>
          <a:xfrm>
            <a:off x="8684167" y="1686707"/>
            <a:ext cx="648072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/>
              <a:t>조작반</a:t>
            </a:r>
            <a:endParaRPr lang="ko-KR" altLang="en-US" sz="1400" dirty="0"/>
          </a:p>
        </p:txBody>
      </p:sp>
      <p:cxnSp>
        <p:nvCxnSpPr>
          <p:cNvPr id="79" name="꺾인 연결선 78"/>
          <p:cNvCxnSpPr>
            <a:stCxn id="32" idx="3"/>
            <a:endCxn id="76" idx="1"/>
          </p:cNvCxnSpPr>
          <p:nvPr/>
        </p:nvCxnSpPr>
        <p:spPr>
          <a:xfrm flipV="1">
            <a:off x="8015381" y="2474476"/>
            <a:ext cx="244347" cy="3302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8583764" y="2286845"/>
            <a:ext cx="0" cy="61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583764" y="2600476"/>
            <a:ext cx="0" cy="6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78" idx="1"/>
            <a:endCxn id="5" idx="0"/>
          </p:cNvCxnSpPr>
          <p:nvPr/>
        </p:nvCxnSpPr>
        <p:spPr>
          <a:xfrm rot="10800000" flipV="1">
            <a:off x="8583765" y="1812707"/>
            <a:ext cx="100403" cy="2221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제목 3"/>
          <p:cNvSpPr txBox="1">
            <a:spLocks/>
          </p:cNvSpPr>
          <p:nvPr/>
        </p:nvSpPr>
        <p:spPr>
          <a:xfrm>
            <a:off x="747690" y="1196312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20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spcBef>
                <a:spcPct val="20000"/>
              </a:spcBef>
              <a:buFont typeface="현대체 Medium" panose="02020503020101020101" pitchFamily="18" charset="-127"/>
              <a:buChar char="-"/>
              <a:defRPr lang="ko-KR" altLang="en-US" sz="15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en-US" altLang="ko-KR" sz="13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ko-KR" altLang="en-US" dirty="0" err="1" smtClean="0"/>
              <a:t>개선품</a:t>
            </a:r>
            <a:r>
              <a:rPr lang="ko-KR" altLang="en-US" dirty="0" smtClean="0"/>
              <a:t> 제어 도면</a:t>
            </a:r>
            <a:endParaRPr lang="ko-KR" altLang="en-US" dirty="0"/>
          </a:p>
        </p:txBody>
      </p:sp>
      <p:sp>
        <p:nvSpPr>
          <p:cNvPr id="84" name="제목 3"/>
          <p:cNvSpPr txBox="1">
            <a:spLocks/>
          </p:cNvSpPr>
          <p:nvPr/>
        </p:nvSpPr>
        <p:spPr>
          <a:xfrm>
            <a:off x="272480" y="652463"/>
            <a:ext cx="7632848" cy="327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kern="1200" dirty="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ko-KR" altLang="en-US" smtClean="0"/>
              <a:t>유첨</a:t>
            </a:r>
            <a:r>
              <a:rPr lang="en-US" altLang="ko-KR" smtClean="0"/>
              <a:t>3. 2</a:t>
            </a:r>
            <a:r>
              <a:rPr lang="ko-KR" altLang="en-US" smtClean="0"/>
              <a:t>차 시제품 제작 </a:t>
            </a:r>
            <a:r>
              <a:rPr lang="en-US" altLang="ko-KR" smtClean="0"/>
              <a:t>- </a:t>
            </a:r>
            <a:r>
              <a:rPr lang="ko-KR" altLang="en-US" smtClean="0"/>
              <a:t>개선 </a:t>
            </a:r>
            <a:r>
              <a:rPr lang="en-US" altLang="ko-KR" smtClean="0"/>
              <a:t>Concept </a:t>
            </a:r>
            <a:r>
              <a:rPr lang="ko-KR" altLang="en-US" smtClean="0"/>
              <a:t>설계</a:t>
            </a:r>
            <a:r>
              <a:rPr lang="en-US" altLang="ko-KR" smtClean="0"/>
              <a:t>(4~9</a:t>
            </a:r>
            <a:r>
              <a:rPr lang="ko-KR" altLang="en-US" smtClean="0"/>
              <a:t>월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36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1118365"/>
            <a:ext cx="9433047" cy="5679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750" y="2113190"/>
            <a:ext cx="1905487" cy="16571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1233" y="2113190"/>
            <a:ext cx="1596123" cy="1667061"/>
          </a:xfrm>
          <a:prstGeom prst="rect">
            <a:avLst/>
          </a:prstGeom>
        </p:spPr>
      </p:pic>
      <p:sp>
        <p:nvSpPr>
          <p:cNvPr id="19" name="TextBox 9"/>
          <p:cNvSpPr txBox="1"/>
          <p:nvPr/>
        </p:nvSpPr>
        <p:spPr>
          <a:xfrm>
            <a:off x="8082281" y="264915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/>
              <a:t>[ </a:t>
            </a:r>
            <a:r>
              <a:rPr lang="ko-KR" altLang="en-US" sz="1200" dirty="0" err="1" smtClean="0"/>
              <a:t>옴니휠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2864766" y="3854666"/>
            <a:ext cx="2664296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336MH/</a:t>
            </a:r>
            <a:r>
              <a:rPr lang="ko-KR" altLang="en-US" sz="1000" dirty="0" smtClean="0">
                <a:solidFill>
                  <a:schemeClr val="tx2"/>
                </a:solidFill>
              </a:rPr>
              <a:t>척</a:t>
            </a:r>
            <a:r>
              <a:rPr lang="en-US" altLang="ko-KR" sz="1000" dirty="0" smtClean="0">
                <a:solidFill>
                  <a:schemeClr val="tx2"/>
                </a:solidFill>
              </a:rPr>
              <a:t>*</a:t>
            </a:r>
            <a:r>
              <a:rPr lang="ko-KR" altLang="en-US" sz="1000" dirty="0" smtClean="0">
                <a:solidFill>
                  <a:schemeClr val="tx2"/>
                </a:solidFill>
              </a:rPr>
              <a:t>공수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절감율</a:t>
            </a:r>
            <a:r>
              <a:rPr lang="ko-KR" altLang="en-US" sz="1000" dirty="0" smtClean="0">
                <a:solidFill>
                  <a:schemeClr val="tx2"/>
                </a:solidFill>
              </a:rPr>
              <a:t> </a:t>
            </a:r>
            <a:r>
              <a:rPr lang="en-US" altLang="ko-KR" sz="1000" dirty="0" smtClean="0">
                <a:solidFill>
                  <a:schemeClr val="tx2"/>
                </a:solidFill>
              </a:rPr>
              <a:t>70%*12</a:t>
            </a:r>
            <a:r>
              <a:rPr lang="ko-KR" altLang="en-US" sz="1000" dirty="0" smtClean="0">
                <a:solidFill>
                  <a:schemeClr val="tx2"/>
                </a:solidFill>
              </a:rPr>
              <a:t>척</a:t>
            </a:r>
            <a:r>
              <a:rPr lang="en-US" altLang="ko-KR" sz="1000" dirty="0" smtClean="0">
                <a:solidFill>
                  <a:schemeClr val="tx2"/>
                </a:solidFill>
              </a:rPr>
              <a:t>/Year</a:t>
            </a:r>
            <a:r>
              <a:rPr lang="ko-KR" altLang="en-US" sz="1000" dirty="0" smtClean="0">
                <a:solidFill>
                  <a:schemeClr val="tx2"/>
                </a:solidFill>
              </a:rPr>
              <a:t> </a:t>
            </a:r>
            <a:r>
              <a:rPr lang="en-US" altLang="ko-KR" sz="1000" dirty="0" smtClean="0">
                <a:solidFill>
                  <a:schemeClr val="tx2"/>
                </a:solidFill>
              </a:rPr>
              <a:t>=2,820MH/Year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22850" y="3854666"/>
            <a:ext cx="2664296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336MH/</a:t>
            </a:r>
            <a:r>
              <a:rPr lang="ko-KR" altLang="en-US" sz="1000" dirty="0" smtClean="0">
                <a:solidFill>
                  <a:schemeClr val="tx2"/>
                </a:solidFill>
              </a:rPr>
              <a:t>척</a:t>
            </a:r>
            <a:r>
              <a:rPr lang="en-US" altLang="ko-KR" sz="1000" dirty="0" smtClean="0">
                <a:solidFill>
                  <a:schemeClr val="tx2"/>
                </a:solidFill>
              </a:rPr>
              <a:t>*</a:t>
            </a:r>
            <a:r>
              <a:rPr lang="ko-KR" altLang="en-US" sz="1000" dirty="0" smtClean="0">
                <a:solidFill>
                  <a:schemeClr val="tx2"/>
                </a:solidFill>
              </a:rPr>
              <a:t>공수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절감율</a:t>
            </a:r>
            <a:r>
              <a:rPr lang="ko-KR" altLang="en-US" sz="1000" dirty="0" smtClean="0">
                <a:solidFill>
                  <a:schemeClr val="tx2"/>
                </a:solidFill>
              </a:rPr>
              <a:t> </a:t>
            </a:r>
            <a:r>
              <a:rPr lang="en-US" altLang="ko-KR" sz="1000" dirty="0" smtClean="0">
                <a:solidFill>
                  <a:schemeClr val="tx2"/>
                </a:solidFill>
              </a:rPr>
              <a:t>70%*12</a:t>
            </a:r>
            <a:r>
              <a:rPr lang="ko-KR" altLang="en-US" sz="1000" dirty="0" smtClean="0">
                <a:solidFill>
                  <a:schemeClr val="tx2"/>
                </a:solidFill>
              </a:rPr>
              <a:t>척</a:t>
            </a:r>
            <a:r>
              <a:rPr lang="en-US" altLang="ko-KR" sz="1000" dirty="0" smtClean="0">
                <a:solidFill>
                  <a:schemeClr val="tx2"/>
                </a:solidFill>
              </a:rPr>
              <a:t>/Year</a:t>
            </a:r>
            <a:r>
              <a:rPr lang="ko-KR" altLang="en-US" sz="1000" dirty="0" smtClean="0">
                <a:solidFill>
                  <a:schemeClr val="tx2"/>
                </a:solidFill>
              </a:rPr>
              <a:t> </a:t>
            </a:r>
            <a:r>
              <a:rPr lang="en-US" altLang="ko-KR" sz="1000" dirty="0" smtClean="0">
                <a:solidFill>
                  <a:schemeClr val="tx2"/>
                </a:solidFill>
              </a:rPr>
              <a:t>=2,820MH/Year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2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99300" y="6438600"/>
            <a:ext cx="2311400" cy="419400"/>
          </a:xfrm>
        </p:spPr>
        <p:txBody>
          <a:bodyPr/>
          <a:lstStyle/>
          <a:p>
            <a:fld id="{0061C8C0-D17A-4AB6-8BA3-823AA3DB1276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906193" y="1146412"/>
            <a:ext cx="3845925" cy="5711588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21061" y="2164053"/>
            <a:ext cx="2904864" cy="149417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2"/>
                </a:solidFill>
              </a:rPr>
              <a:t>최종 검토 시 </a:t>
            </a:r>
            <a:r>
              <a:rPr lang="ko-KR" altLang="en-US" sz="14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400" dirty="0" smtClean="0">
                <a:solidFill>
                  <a:schemeClr val="tx2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2"/>
                </a:solidFill>
              </a:rPr>
              <a:t>상용품을</a:t>
            </a:r>
            <a:r>
              <a:rPr lang="ko-KR" altLang="en-US" sz="1400" dirty="0" smtClean="0">
                <a:solidFill>
                  <a:schemeClr val="tx2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2"/>
                </a:solidFill>
              </a:rPr>
              <a:t>삼호</a:t>
            </a:r>
            <a:r>
              <a:rPr lang="en-US" altLang="ko-KR" sz="1400" dirty="0" smtClean="0">
                <a:solidFill>
                  <a:schemeClr val="tx2"/>
                </a:solidFill>
              </a:rPr>
              <a:t>/SHI</a:t>
            </a:r>
            <a:r>
              <a:rPr lang="ko-KR" altLang="en-US" sz="1400" dirty="0" smtClean="0">
                <a:solidFill>
                  <a:schemeClr val="tx2"/>
                </a:solidFill>
              </a:rPr>
              <a:t>에서 문제 없이 사용 중이라는 정보 입수</a:t>
            </a:r>
            <a:endParaRPr lang="en-US" altLang="ko-KR" sz="1400" dirty="0" smtClean="0">
              <a:solidFill>
                <a:schemeClr val="tx2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2"/>
                </a:solidFill>
              </a:rPr>
              <a:t>장비 개발기간</a:t>
            </a:r>
            <a:r>
              <a:rPr lang="en-US" altLang="ko-KR" sz="1400" dirty="0" smtClean="0">
                <a:solidFill>
                  <a:schemeClr val="tx2"/>
                </a:solidFill>
              </a:rPr>
              <a:t>/</a:t>
            </a:r>
            <a:r>
              <a:rPr lang="ko-KR" altLang="en-US" sz="1400" dirty="0" smtClean="0">
                <a:solidFill>
                  <a:schemeClr val="tx2"/>
                </a:solidFill>
              </a:rPr>
              <a:t>비용 단축을 위해 </a:t>
            </a:r>
            <a:r>
              <a:rPr lang="en-US" altLang="ko-KR" sz="1400" dirty="0" smtClean="0">
                <a:solidFill>
                  <a:schemeClr val="tx2"/>
                </a:solidFill>
              </a:rPr>
              <a:t/>
            </a:r>
            <a:br>
              <a:rPr lang="en-US" altLang="ko-KR" sz="1400" dirty="0" smtClean="0">
                <a:solidFill>
                  <a:schemeClr val="tx2"/>
                </a:solidFill>
              </a:rPr>
            </a:br>
            <a:r>
              <a:rPr lang="ko-KR" altLang="en-US" sz="1400" dirty="0" err="1" smtClean="0">
                <a:solidFill>
                  <a:schemeClr val="tx2"/>
                </a:solidFill>
              </a:rPr>
              <a:t>상용품</a:t>
            </a:r>
            <a:r>
              <a:rPr lang="ko-KR" altLang="en-US" sz="1400" dirty="0" smtClean="0">
                <a:solidFill>
                  <a:schemeClr val="tx2"/>
                </a:solidFill>
              </a:rPr>
              <a:t> 사용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>
          <a:xfrm>
            <a:off x="272480" y="652463"/>
            <a:ext cx="7632848" cy="327147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3. 2</a:t>
            </a:r>
            <a:r>
              <a:rPr lang="ko-KR" altLang="en-US" dirty="0" smtClean="0"/>
              <a:t>차 시제품 제작 </a:t>
            </a:r>
            <a:r>
              <a:rPr lang="en-US" altLang="ko-KR" dirty="0" smtClean="0"/>
              <a:t>- </a:t>
            </a:r>
            <a:r>
              <a:rPr lang="ko-KR" altLang="en-US" dirty="0"/>
              <a:t>개선 </a:t>
            </a:r>
            <a:r>
              <a:rPr lang="en-US" altLang="ko-KR" dirty="0"/>
              <a:t>Concept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</a:t>
            </a:r>
            <a:r>
              <a:rPr lang="en-US" altLang="ko-KR" dirty="0"/>
              <a:t>4~9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370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747906" y="1185618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20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1pPr>
            <a:lvl2pPr marL="552450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2pPr>
            <a:lvl3pPr marL="828675" indent="-285750">
              <a:spcBef>
                <a:spcPct val="20000"/>
              </a:spcBef>
              <a:buFont typeface="현대체 Medium" panose="02020503020101020101" pitchFamily="18" charset="-127"/>
              <a:buChar char="-"/>
              <a:defRPr lang="ko-KR" altLang="en-US" sz="15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3pPr>
            <a:lvl4pPr marL="1095375" indent="-285750">
              <a:spcBef>
                <a:spcPct val="20000"/>
              </a:spcBef>
              <a:buFont typeface="Arial" panose="020B0604020202020204" pitchFamily="34" charset="0"/>
              <a:buChar char="•"/>
              <a:defRPr lang="en-US" altLang="ko-KR" sz="1300" dirty="0" smtClean="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ko-KR" altLang="en-US" dirty="0" smtClean="0"/>
              <a:t>장비 개념도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운용 시나리오 </a:t>
            </a:r>
            <a:endParaRPr lang="ko-KR" altLang="en-US" dirty="0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845086" y="2420888"/>
            <a:ext cx="4183380" cy="270065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5529064" y="2420888"/>
            <a:ext cx="2762250" cy="2686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17683" y="5373216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</a:rPr>
              <a:t>개념도</a:t>
            </a:r>
            <a:r>
              <a:rPr lang="en-US" altLang="ko-KR" sz="1400" dirty="0" smtClean="0">
                <a:solidFill>
                  <a:schemeClr val="tx2"/>
                </a:solidFill>
              </a:rPr>
              <a:t>&gt;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85506" y="5373216"/>
            <a:ext cx="1308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</a:rPr>
              <a:t>운용 시나리오</a:t>
            </a:r>
            <a:r>
              <a:rPr lang="en-US" altLang="ko-KR" sz="1400" dirty="0" smtClean="0">
                <a:solidFill>
                  <a:schemeClr val="tx2"/>
                </a:solidFill>
              </a:rPr>
              <a:t>&gt;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4" name="제목 3"/>
          <p:cNvSpPr>
            <a:spLocks noGrp="1"/>
          </p:cNvSpPr>
          <p:nvPr>
            <p:ph type="title"/>
          </p:nvPr>
        </p:nvSpPr>
        <p:spPr>
          <a:xfrm>
            <a:off x="272480" y="652463"/>
            <a:ext cx="7632848" cy="327147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3. 2</a:t>
            </a:r>
            <a:r>
              <a:rPr lang="ko-KR" altLang="en-US" dirty="0" smtClean="0"/>
              <a:t>차 시제품 제작 </a:t>
            </a:r>
            <a:r>
              <a:rPr lang="en-US" altLang="ko-KR" dirty="0" smtClean="0"/>
              <a:t>- </a:t>
            </a:r>
            <a:r>
              <a:rPr lang="ko-KR" altLang="en-US" dirty="0"/>
              <a:t>개선 </a:t>
            </a:r>
            <a:r>
              <a:rPr lang="en-US" altLang="ko-KR" dirty="0"/>
              <a:t>Concept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</a:t>
            </a:r>
            <a:r>
              <a:rPr lang="en-US" altLang="ko-KR" dirty="0"/>
              <a:t>4~9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723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09937" y="652463"/>
            <a:ext cx="6941398" cy="297511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최종 제품 제어기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5" t="9858" r="11088" b="19640"/>
          <a:stretch/>
        </p:blipFill>
        <p:spPr>
          <a:xfrm>
            <a:off x="2907892" y="1301689"/>
            <a:ext cx="6624736" cy="42376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324" y="1243287"/>
            <a:ext cx="2902833" cy="2926149"/>
          </a:xfrm>
          <a:prstGeom prst="roundRect">
            <a:avLst>
              <a:gd name="adj" fmla="val 16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3321142" y="3399805"/>
            <a:ext cx="590670" cy="12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22238" y="3399805"/>
            <a:ext cx="590670" cy="12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21142" y="3203076"/>
            <a:ext cx="590670" cy="12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22238" y="3203076"/>
            <a:ext cx="590670" cy="127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058081" y="3099704"/>
            <a:ext cx="696607" cy="696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178600" y="3491950"/>
            <a:ext cx="396506" cy="3965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47359" y="3218434"/>
            <a:ext cx="427222" cy="42722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058077" y="4593040"/>
            <a:ext cx="945130" cy="4318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222238" y="3006348"/>
            <a:ext cx="590670" cy="1271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21142" y="3006348"/>
            <a:ext cx="590670" cy="1271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3" idx="5"/>
            <a:endCxn id="14" idx="0"/>
          </p:cNvCxnSpPr>
          <p:nvPr/>
        </p:nvCxnSpPr>
        <p:spPr>
          <a:xfrm>
            <a:off x="7412016" y="3583091"/>
            <a:ext cx="1118626" cy="100994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6"/>
          <p:cNvSpPr txBox="1"/>
          <p:nvPr/>
        </p:nvSpPr>
        <p:spPr>
          <a:xfrm>
            <a:off x="633235" y="5505786"/>
            <a:ext cx="8941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조이스틱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토글</a:t>
            </a:r>
            <a:r>
              <a:rPr lang="ko-KR" altLang="en-US" dirty="0" smtClean="0"/>
              <a:t> 스위치는 </a:t>
            </a:r>
            <a:r>
              <a:rPr lang="en-US" altLang="ko-KR" dirty="0" err="1" smtClean="0"/>
              <a:t>SubPLC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제어를 거쳐 출력 신호를 모터 드라이버에 접점 연결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주행 조작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주행속도 스위치는 가변 저항을 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아날로그 신호로 모터 드라이버에 연결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 제어</a:t>
            </a:r>
            <a:endParaRPr lang="en-US" altLang="ko-KR" dirty="0" smtClean="0"/>
          </a:p>
        </p:txBody>
      </p:sp>
      <p:pic>
        <p:nvPicPr>
          <p:cNvPr id="19" name="그림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918148"/>
            <a:ext cx="2566775" cy="176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879317" y="1243287"/>
            <a:ext cx="1080120" cy="292614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763498" y="1243287"/>
            <a:ext cx="1080120" cy="292614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1"/>
          </p:cNvCxnSpPr>
          <p:nvPr/>
        </p:nvCxnSpPr>
        <p:spPr>
          <a:xfrm flipH="1">
            <a:off x="1007054" y="2706362"/>
            <a:ext cx="3756444" cy="19310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1"/>
          </p:cNvCxnSpPr>
          <p:nvPr/>
        </p:nvCxnSpPr>
        <p:spPr>
          <a:xfrm flipH="1" flipV="1">
            <a:off x="1922671" y="2245458"/>
            <a:ext cx="956646" cy="460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829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08" y="2132856"/>
            <a:ext cx="3600774" cy="3629696"/>
          </a:xfrm>
          <a:prstGeom prst="roundRect">
            <a:avLst>
              <a:gd name="adj" fmla="val 16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위쪽/아래쪽 화살표 7"/>
          <p:cNvSpPr/>
          <p:nvPr/>
        </p:nvSpPr>
        <p:spPr>
          <a:xfrm>
            <a:off x="2649998" y="4293096"/>
            <a:ext cx="288032" cy="1080120"/>
          </a:xfrm>
          <a:prstGeom prst="upDownArrow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위쪽/아래쪽 화살표 31"/>
          <p:cNvSpPr/>
          <p:nvPr/>
        </p:nvSpPr>
        <p:spPr>
          <a:xfrm>
            <a:off x="3847846" y="4909140"/>
            <a:ext cx="288032" cy="504056"/>
          </a:xfrm>
          <a:prstGeom prst="upDownArrow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1879474"/>
            <a:ext cx="2897558" cy="19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위쪽/아래쪽 화살표 33"/>
          <p:cNvSpPr/>
          <p:nvPr/>
        </p:nvSpPr>
        <p:spPr>
          <a:xfrm rot="18039700">
            <a:off x="7097673" y="1547763"/>
            <a:ext cx="288032" cy="2727299"/>
          </a:xfrm>
          <a:prstGeom prst="upDownArrow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8" idx="6"/>
          </p:cNvCxnSpPr>
          <p:nvPr/>
        </p:nvCxnSpPr>
        <p:spPr>
          <a:xfrm flipH="1">
            <a:off x="2866022" y="4797152"/>
            <a:ext cx="2208898" cy="36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2" idx="6"/>
          </p:cNvCxnSpPr>
          <p:nvPr/>
        </p:nvCxnSpPr>
        <p:spPr>
          <a:xfrm flipH="1" flipV="1">
            <a:off x="4063870" y="5161168"/>
            <a:ext cx="1003430" cy="53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38525" y="3980058"/>
            <a:ext cx="44101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 주행은 별도 제어 없이 방향에 맞게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모터 드라이버 </a:t>
            </a:r>
            <a:r>
              <a:rPr lang="en-US" altLang="ko-KR" dirty="0" smtClean="0"/>
              <a:t>Run/Stop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Direction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조이스틱 조작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캐리지</a:t>
            </a:r>
            <a:r>
              <a:rPr lang="ko-KR" altLang="en-US" dirty="0" smtClean="0"/>
              <a:t> 수동 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2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토글</a:t>
            </a:r>
            <a:r>
              <a:rPr lang="ko-KR" altLang="en-US" dirty="0" smtClean="0"/>
              <a:t> 스위치 조작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캐리지</a:t>
            </a:r>
            <a:r>
              <a:rPr lang="ko-KR" altLang="en-US" dirty="0" smtClean="0"/>
              <a:t> 자동 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후진</a:t>
            </a:r>
            <a:endParaRPr lang="en-US" altLang="ko-KR" dirty="0" smtClean="0"/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209937" y="652463"/>
            <a:ext cx="6941398" cy="297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800" kern="1200" dirty="0">
                <a:solidFill>
                  <a:srgbClr val="034EA2"/>
                </a:solidFill>
                <a:latin typeface="현대체 Bold" panose="02020503020101020101" pitchFamily="18" charset="-127"/>
                <a:ea typeface="현대체 Bold" panose="02020503020101020101" pitchFamily="18" charset="-127"/>
                <a:cs typeface="현대체 Bold" panose="02020503020101020101" pitchFamily="18" charset="-127"/>
              </a:defRPr>
            </a:lvl1pPr>
          </a:lstStyle>
          <a:p>
            <a:r>
              <a:rPr lang="ko-KR" altLang="en-US" smtClean="0"/>
              <a:t>유첨</a:t>
            </a:r>
            <a:r>
              <a:rPr lang="en-US" altLang="ko-KR" smtClean="0"/>
              <a:t>3. </a:t>
            </a:r>
            <a:r>
              <a:rPr lang="ko-KR" altLang="en-US" smtClean="0"/>
              <a:t>최종 제품 제어기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063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08" y="1608161"/>
            <a:ext cx="3600774" cy="3629696"/>
          </a:xfrm>
          <a:prstGeom prst="roundRect">
            <a:avLst>
              <a:gd name="adj" fmla="val 16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위쪽/아래쪽 화살표 5"/>
          <p:cNvSpPr/>
          <p:nvPr/>
        </p:nvSpPr>
        <p:spPr>
          <a:xfrm rot="16200000">
            <a:off x="2649998" y="3768401"/>
            <a:ext cx="288032" cy="1080120"/>
          </a:xfrm>
          <a:prstGeom prst="upDownArrow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1824185"/>
            <a:ext cx="2897558" cy="19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41607" y="4005064"/>
            <a:ext cx="4881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좌</a:t>
            </a:r>
            <a:r>
              <a:rPr lang="en-US" altLang="ko-KR" dirty="0" smtClean="0"/>
              <a:t>/</a:t>
            </a:r>
            <a:r>
              <a:rPr lang="ko-KR" altLang="en-US" dirty="0" smtClean="0"/>
              <a:t>우 선회는 연속 동작 시 궤도 이탈 문제 발생하므로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>
                <a:solidFill>
                  <a:srgbClr val="FF0000"/>
                </a:solidFill>
              </a:rPr>
              <a:t>동일 방향 </a:t>
            </a:r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r>
              <a:rPr lang="ko-KR" altLang="en-US" dirty="0" smtClean="0">
                <a:solidFill>
                  <a:srgbClr val="FF0000"/>
                </a:solidFill>
              </a:rPr>
              <a:t>초 선회 후 역방향 </a:t>
            </a:r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</a:rPr>
              <a:t>초 선회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과정을 반복하도록 </a:t>
            </a:r>
            <a:r>
              <a:rPr lang="en-US" altLang="ko-KR" dirty="0" err="1" smtClean="0"/>
              <a:t>SubPLC</a:t>
            </a:r>
            <a:r>
              <a:rPr lang="ko-KR" altLang="en-US" dirty="0" smtClean="0"/>
              <a:t>를 통해 출력 신호 제어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모터 드라이버 </a:t>
            </a:r>
            <a:r>
              <a:rPr lang="en-US" altLang="ko-KR" dirty="0"/>
              <a:t>Run/Stop</a:t>
            </a:r>
            <a:r>
              <a:rPr lang="ko-KR" altLang="en-US" dirty="0"/>
              <a:t>과 </a:t>
            </a:r>
            <a:r>
              <a:rPr lang="en-US" altLang="ko-KR" dirty="0"/>
              <a:t>Direction </a:t>
            </a:r>
            <a:r>
              <a:rPr lang="ko-KR" altLang="en-US" dirty="0"/>
              <a:t>제어</a:t>
            </a:r>
            <a:endParaRPr lang="en-US" altLang="ko-KR" dirty="0"/>
          </a:p>
        </p:txBody>
      </p:sp>
      <p:sp>
        <p:nvSpPr>
          <p:cNvPr id="14" name="원호 13"/>
          <p:cNvSpPr/>
          <p:nvPr/>
        </p:nvSpPr>
        <p:spPr>
          <a:xfrm>
            <a:off x="6028261" y="2044833"/>
            <a:ext cx="2331212" cy="1401036"/>
          </a:xfrm>
          <a:prstGeom prst="arc">
            <a:avLst>
              <a:gd name="adj1" fmla="val 3430643"/>
              <a:gd name="adj2" fmla="val 1569932"/>
            </a:avLst>
          </a:prstGeom>
          <a:ln w="165100">
            <a:solidFill>
              <a:srgbClr val="FF0000">
                <a:alpha val="50000"/>
              </a:srgbClr>
            </a:solidFill>
            <a:headEnd type="triangle" w="sm" len="sm"/>
            <a:tailEnd type="triangl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64314" y="5430558"/>
            <a:ext cx="8242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ex) </a:t>
            </a:r>
            <a:r>
              <a:rPr lang="ko-KR" altLang="en-US" dirty="0" smtClean="0"/>
              <a:t>좌 연속 선회 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 </a:t>
            </a:r>
            <a:r>
              <a:rPr lang="en-US" altLang="ko-KR" dirty="0" smtClean="0"/>
              <a:t>6</a:t>
            </a:r>
            <a:r>
              <a:rPr lang="ko-KR" altLang="en-US" dirty="0" smtClean="0"/>
              <a:t>초 선회 → 우 </a:t>
            </a:r>
            <a:r>
              <a:rPr lang="en-US" altLang="ko-KR" dirty="0" smtClean="0"/>
              <a:t>2</a:t>
            </a:r>
            <a:r>
              <a:rPr lang="ko-KR" altLang="en-US" dirty="0" smtClean="0"/>
              <a:t>초 선회 → 좌 </a:t>
            </a:r>
            <a:r>
              <a:rPr lang="en-US" altLang="ko-KR" dirty="0" smtClean="0"/>
              <a:t>6</a:t>
            </a:r>
            <a:r>
              <a:rPr lang="ko-KR" altLang="en-US" dirty="0" smtClean="0"/>
              <a:t>초 선회 → 우 </a:t>
            </a:r>
            <a:r>
              <a:rPr lang="en-US" altLang="ko-KR" dirty="0" smtClean="0"/>
              <a:t>2</a:t>
            </a:r>
            <a:r>
              <a:rPr lang="ko-KR" altLang="en-US" dirty="0" smtClean="0"/>
              <a:t>초 선회 → </a:t>
            </a:r>
            <a:r>
              <a:rPr lang="en-US" altLang="ko-KR" dirty="0" smtClean="0"/>
              <a:t>…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ex) </a:t>
            </a:r>
            <a:r>
              <a:rPr lang="ko-KR" altLang="en-US" dirty="0" smtClean="0"/>
              <a:t>우 </a:t>
            </a:r>
            <a:r>
              <a:rPr lang="ko-KR" altLang="en-US" dirty="0"/>
              <a:t>연속 선회 시 </a:t>
            </a:r>
            <a:r>
              <a:rPr lang="en-US" altLang="ko-KR" dirty="0"/>
              <a:t>: </a:t>
            </a:r>
            <a:r>
              <a:rPr lang="ko-KR" altLang="en-US" dirty="0" smtClean="0"/>
              <a:t>우 </a:t>
            </a:r>
            <a:r>
              <a:rPr lang="en-US" altLang="ko-KR" dirty="0"/>
              <a:t>6</a:t>
            </a:r>
            <a:r>
              <a:rPr lang="ko-KR" altLang="en-US" dirty="0"/>
              <a:t>초 선회 → </a:t>
            </a:r>
            <a:r>
              <a:rPr lang="ko-KR" altLang="en-US" dirty="0" smtClean="0"/>
              <a:t>좌 </a:t>
            </a:r>
            <a:r>
              <a:rPr lang="en-US" altLang="ko-KR" dirty="0"/>
              <a:t>2</a:t>
            </a:r>
            <a:r>
              <a:rPr lang="ko-KR" altLang="en-US" dirty="0"/>
              <a:t>초 선회 → </a:t>
            </a:r>
            <a:r>
              <a:rPr lang="ko-KR" altLang="en-US" dirty="0" smtClean="0"/>
              <a:t>우 </a:t>
            </a:r>
            <a:r>
              <a:rPr lang="en-US" altLang="ko-KR" dirty="0"/>
              <a:t>6</a:t>
            </a:r>
            <a:r>
              <a:rPr lang="ko-KR" altLang="en-US" dirty="0"/>
              <a:t>초 선회 → </a:t>
            </a:r>
            <a:r>
              <a:rPr lang="ko-KR" altLang="en-US" dirty="0" smtClean="0"/>
              <a:t>좌 </a:t>
            </a:r>
            <a:r>
              <a:rPr lang="en-US" altLang="ko-KR" dirty="0"/>
              <a:t>2</a:t>
            </a:r>
            <a:r>
              <a:rPr lang="ko-KR" altLang="en-US" dirty="0"/>
              <a:t>초 선회 → </a:t>
            </a:r>
            <a:r>
              <a:rPr lang="en-US" altLang="ko-KR" dirty="0" smtClean="0"/>
              <a:t>…</a:t>
            </a:r>
            <a:endParaRPr lang="en-US" altLang="ko-KR" dirty="0"/>
          </a:p>
        </p:txBody>
      </p:sp>
      <p:sp>
        <p:nvSpPr>
          <p:cNvPr id="13" name="제목 3"/>
          <p:cNvSpPr>
            <a:spLocks noGrp="1"/>
          </p:cNvSpPr>
          <p:nvPr>
            <p:ph type="title"/>
          </p:nvPr>
        </p:nvSpPr>
        <p:spPr>
          <a:xfrm>
            <a:off x="209937" y="652463"/>
            <a:ext cx="6941398" cy="297511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최종 제품 제어기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973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5" y="1534180"/>
            <a:ext cx="3890686" cy="44751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24" y="1534180"/>
            <a:ext cx="3022440" cy="2520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99511" y="3938411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좌선회</a:t>
            </a:r>
            <a:r>
              <a:rPr lang="ko-KR" altLang="en-US" sz="1000" dirty="0" smtClean="0">
                <a:solidFill>
                  <a:srgbClr val="FF0000"/>
                </a:solidFill>
              </a:rPr>
              <a:t> 조작 신호 입력이 </a:t>
            </a:r>
            <a:r>
              <a:rPr lang="en-US" altLang="ko-KR" sz="1000" dirty="0" smtClean="0">
                <a:solidFill>
                  <a:srgbClr val="FF0000"/>
                </a:solidFill>
              </a:rPr>
              <a:t>6</a:t>
            </a:r>
            <a:r>
              <a:rPr lang="ko-KR" altLang="en-US" sz="1000" dirty="0" smtClean="0">
                <a:solidFill>
                  <a:srgbClr val="FF0000"/>
                </a:solidFill>
              </a:rPr>
              <a:t>초</a:t>
            </a:r>
            <a:r>
              <a:rPr lang="en-US" altLang="ko-KR" sz="1000" dirty="0" smtClean="0">
                <a:solidFill>
                  <a:srgbClr val="FF0000"/>
                </a:solidFill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</a:rPr>
            </a:br>
            <a:r>
              <a:rPr lang="ko-KR" altLang="en-US" sz="1000" dirty="0" smtClean="0">
                <a:solidFill>
                  <a:srgbClr val="FF0000"/>
                </a:solidFill>
              </a:rPr>
              <a:t>유지될 경우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좌중지</a:t>
            </a:r>
            <a:r>
              <a:rPr lang="ko-KR" altLang="en-US" sz="1000" dirty="0" smtClean="0">
                <a:solidFill>
                  <a:srgbClr val="FF000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ON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99511" y="4415843"/>
            <a:ext cx="2569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좌중지</a:t>
            </a:r>
            <a:r>
              <a:rPr lang="ko-KR" altLang="en-US" sz="1000" dirty="0" smtClean="0">
                <a:solidFill>
                  <a:srgbClr val="FF000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될 때</a:t>
            </a:r>
            <a:r>
              <a:rPr lang="en-US" altLang="ko-KR" sz="1000" dirty="0">
                <a:solidFill>
                  <a:srgbClr val="FF0000"/>
                </a:solidFill>
              </a:rPr>
              <a:t/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ko-KR" altLang="en-US" sz="1000" dirty="0" err="1" smtClean="0">
                <a:solidFill>
                  <a:srgbClr val="FF0000"/>
                </a:solidFill>
              </a:rPr>
              <a:t>자동우</a:t>
            </a:r>
            <a:r>
              <a:rPr lang="ko-KR" altLang="en-US" sz="1000" dirty="0" smtClean="0">
                <a:solidFill>
                  <a:srgbClr val="FF000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후 유지</a:t>
            </a:r>
            <a:r>
              <a:rPr lang="en-US" altLang="ko-KR" sz="1000" dirty="0" smtClean="0">
                <a:solidFill>
                  <a:srgbClr val="FF0000"/>
                </a:solidFill>
              </a:rPr>
              <a:t>,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자동우완료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플래그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될 때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자동우</a:t>
            </a:r>
            <a:r>
              <a:rPr lang="ko-KR" altLang="en-US" sz="1000" dirty="0" smtClean="0">
                <a:solidFill>
                  <a:srgbClr val="FF000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24808" y="5064603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자동우</a:t>
            </a:r>
            <a:r>
              <a:rPr lang="ko-KR" altLang="en-US" sz="1000" dirty="0" smtClean="0">
                <a:solidFill>
                  <a:srgbClr val="FF0000"/>
                </a:solidFill>
              </a:rPr>
              <a:t> 플래그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상태가</a:t>
            </a:r>
            <a:r>
              <a:rPr lang="en-US" altLang="ko-KR" sz="1000" dirty="0" smtClean="0">
                <a:solidFill>
                  <a:srgbClr val="FF0000"/>
                </a:solidFill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</a:rPr>
            </a:br>
            <a:r>
              <a:rPr lang="en-US" altLang="ko-KR" sz="1000" dirty="0" smtClean="0">
                <a:solidFill>
                  <a:srgbClr val="FF0000"/>
                </a:solidFill>
              </a:rPr>
              <a:t>2</a:t>
            </a:r>
            <a:r>
              <a:rPr lang="ko-KR" altLang="en-US" sz="1000" dirty="0" smtClean="0">
                <a:solidFill>
                  <a:srgbClr val="FF0000"/>
                </a:solidFill>
              </a:rPr>
              <a:t>초간 유지될 경우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자동우완료</a:t>
            </a:r>
            <a:r>
              <a:rPr lang="ko-KR" altLang="en-US" sz="1000" dirty="0" smtClean="0">
                <a:solidFill>
                  <a:srgbClr val="FF000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0564" y="2812634"/>
            <a:ext cx="224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0054A5"/>
                </a:solidFill>
              </a:rPr>
              <a:t>좌선회</a:t>
            </a:r>
            <a:r>
              <a:rPr lang="ko-KR" altLang="en-US" sz="1000" dirty="0" smtClean="0">
                <a:solidFill>
                  <a:srgbClr val="0054A5"/>
                </a:solidFill>
              </a:rPr>
              <a:t> 조작 중이면서 </a:t>
            </a:r>
            <a:r>
              <a:rPr lang="ko-KR" altLang="en-US" sz="1000" dirty="0" err="1" smtClean="0">
                <a:solidFill>
                  <a:srgbClr val="0054A5"/>
                </a:solidFill>
              </a:rPr>
              <a:t>자동우</a:t>
            </a:r>
            <a:r>
              <a:rPr lang="ko-KR" altLang="en-US" sz="1000" dirty="0" smtClean="0">
                <a:solidFill>
                  <a:srgbClr val="0054A5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0054A5"/>
                </a:solidFill>
              </a:rPr>
              <a:t>OFF,</a:t>
            </a:r>
            <a:br>
              <a:rPr lang="en-US" altLang="ko-KR" sz="1000" dirty="0" smtClean="0">
                <a:solidFill>
                  <a:srgbClr val="0054A5"/>
                </a:solidFill>
              </a:rPr>
            </a:br>
            <a:r>
              <a:rPr lang="ko-KR" altLang="en-US" sz="1000" dirty="0" smtClean="0">
                <a:solidFill>
                  <a:srgbClr val="0054A5"/>
                </a:solidFill>
              </a:rPr>
              <a:t>또는 </a:t>
            </a:r>
            <a:r>
              <a:rPr lang="ko-KR" altLang="en-US" sz="1000" dirty="0" err="1" smtClean="0">
                <a:solidFill>
                  <a:srgbClr val="0054A5"/>
                </a:solidFill>
              </a:rPr>
              <a:t>자동좌</a:t>
            </a:r>
            <a:r>
              <a:rPr lang="ko-KR" altLang="en-US" sz="1000" dirty="0" smtClean="0">
                <a:solidFill>
                  <a:srgbClr val="0054A5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0054A5"/>
                </a:solidFill>
              </a:rPr>
              <a:t>ON </a:t>
            </a:r>
            <a:r>
              <a:rPr lang="ko-KR" altLang="en-US" sz="1000" dirty="0" smtClean="0">
                <a:solidFill>
                  <a:srgbClr val="0054A5"/>
                </a:solidFill>
              </a:rPr>
              <a:t>일 때 </a:t>
            </a:r>
            <a:r>
              <a:rPr lang="ko-KR" altLang="en-US" sz="1000" dirty="0" err="1" smtClean="0">
                <a:solidFill>
                  <a:srgbClr val="0054A5"/>
                </a:solidFill>
              </a:rPr>
              <a:t>좌선회</a:t>
            </a:r>
            <a:r>
              <a:rPr lang="ko-KR" altLang="en-US" sz="1000" dirty="0" smtClean="0">
                <a:solidFill>
                  <a:srgbClr val="0054A5"/>
                </a:solidFill>
              </a:rPr>
              <a:t> 실행</a:t>
            </a:r>
            <a:endParaRPr lang="en-US" altLang="ko-KR" sz="1000" dirty="0" smtClean="0">
              <a:solidFill>
                <a:srgbClr val="0054A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0564" y="3433857"/>
            <a:ext cx="224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0054A5"/>
                </a:solidFill>
              </a:rPr>
              <a:t>우</a:t>
            </a:r>
            <a:r>
              <a:rPr lang="ko-KR" altLang="en-US" sz="1000" dirty="0" err="1" smtClean="0">
                <a:solidFill>
                  <a:srgbClr val="0054A5"/>
                </a:solidFill>
              </a:rPr>
              <a:t>선회</a:t>
            </a:r>
            <a:r>
              <a:rPr lang="ko-KR" altLang="en-US" sz="1000" dirty="0" smtClean="0">
                <a:solidFill>
                  <a:srgbClr val="0054A5"/>
                </a:solidFill>
              </a:rPr>
              <a:t> 조작 중이면서 </a:t>
            </a:r>
            <a:r>
              <a:rPr lang="ko-KR" altLang="en-US" sz="1000" dirty="0" err="1" smtClean="0">
                <a:solidFill>
                  <a:srgbClr val="0054A5"/>
                </a:solidFill>
              </a:rPr>
              <a:t>자동좌</a:t>
            </a:r>
            <a:r>
              <a:rPr lang="ko-KR" altLang="en-US" sz="1000" dirty="0" smtClean="0">
                <a:solidFill>
                  <a:srgbClr val="0054A5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0054A5"/>
                </a:solidFill>
              </a:rPr>
              <a:t>OFF,</a:t>
            </a:r>
            <a:br>
              <a:rPr lang="en-US" altLang="ko-KR" sz="1000" dirty="0" smtClean="0">
                <a:solidFill>
                  <a:srgbClr val="0054A5"/>
                </a:solidFill>
              </a:rPr>
            </a:br>
            <a:r>
              <a:rPr lang="ko-KR" altLang="en-US" sz="1000" dirty="0" smtClean="0">
                <a:solidFill>
                  <a:srgbClr val="0054A5"/>
                </a:solidFill>
              </a:rPr>
              <a:t>또는 </a:t>
            </a:r>
            <a:r>
              <a:rPr lang="ko-KR" altLang="en-US" sz="1000" dirty="0" err="1" smtClean="0">
                <a:solidFill>
                  <a:srgbClr val="0054A5"/>
                </a:solidFill>
              </a:rPr>
              <a:t>자동우</a:t>
            </a:r>
            <a:r>
              <a:rPr lang="ko-KR" altLang="en-US" sz="1000" dirty="0" smtClean="0">
                <a:solidFill>
                  <a:srgbClr val="0054A5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0054A5"/>
                </a:solidFill>
              </a:rPr>
              <a:t>ON </a:t>
            </a:r>
            <a:r>
              <a:rPr lang="ko-KR" altLang="en-US" sz="1000" dirty="0" smtClean="0">
                <a:solidFill>
                  <a:srgbClr val="0054A5"/>
                </a:solidFill>
              </a:rPr>
              <a:t>일 때 </a:t>
            </a:r>
            <a:r>
              <a:rPr lang="ko-KR" altLang="en-US" sz="1000" dirty="0" err="1" smtClean="0">
                <a:solidFill>
                  <a:srgbClr val="0054A5"/>
                </a:solidFill>
              </a:rPr>
              <a:t>우선회</a:t>
            </a:r>
            <a:r>
              <a:rPr lang="ko-KR" altLang="en-US" sz="1000" dirty="0" smtClean="0">
                <a:solidFill>
                  <a:srgbClr val="0054A5"/>
                </a:solidFill>
              </a:rPr>
              <a:t> 실행</a:t>
            </a:r>
            <a:endParaRPr lang="en-US" altLang="ko-KR" sz="1000" dirty="0" smtClean="0">
              <a:solidFill>
                <a:srgbClr val="0054A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99511" y="5556492"/>
            <a:ext cx="17652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00B050"/>
                </a:solidFill>
              </a:rPr>
              <a:t>우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선회</a:t>
            </a:r>
            <a:r>
              <a:rPr lang="ko-KR" altLang="en-US" sz="1000" dirty="0" smtClean="0">
                <a:solidFill>
                  <a:srgbClr val="00B050"/>
                </a:solidFill>
              </a:rPr>
              <a:t> 조작 신호 입력이 </a:t>
            </a:r>
            <a:r>
              <a:rPr lang="en-US" altLang="ko-KR" sz="1000" dirty="0" smtClean="0">
                <a:solidFill>
                  <a:srgbClr val="00B050"/>
                </a:solidFill>
              </a:rPr>
              <a:t>6</a:t>
            </a:r>
            <a:r>
              <a:rPr lang="ko-KR" altLang="en-US" sz="1000" dirty="0" smtClean="0">
                <a:solidFill>
                  <a:srgbClr val="00B050"/>
                </a:solidFill>
              </a:rPr>
              <a:t>초</a:t>
            </a:r>
            <a:r>
              <a:rPr lang="en-US" altLang="ko-KR" sz="1000" dirty="0" smtClean="0">
                <a:solidFill>
                  <a:srgbClr val="00B050"/>
                </a:solidFill>
              </a:rPr>
              <a:t/>
            </a:r>
            <a:br>
              <a:rPr lang="en-US" altLang="ko-KR" sz="1000" dirty="0" smtClean="0">
                <a:solidFill>
                  <a:srgbClr val="00B050"/>
                </a:solidFill>
              </a:rPr>
            </a:br>
            <a:r>
              <a:rPr lang="ko-KR" altLang="en-US" sz="1000" dirty="0" smtClean="0">
                <a:solidFill>
                  <a:srgbClr val="00B050"/>
                </a:solidFill>
              </a:rPr>
              <a:t>유지될 경우 </a:t>
            </a:r>
            <a:r>
              <a:rPr lang="ko-KR" altLang="en-US" sz="1000" dirty="0" err="1">
                <a:solidFill>
                  <a:srgbClr val="00B050"/>
                </a:solidFill>
              </a:rPr>
              <a:t>우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중지</a:t>
            </a:r>
            <a:r>
              <a:rPr lang="ko-KR" altLang="en-US" sz="1000" dirty="0" smtClean="0">
                <a:solidFill>
                  <a:srgbClr val="00B05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00B050"/>
                </a:solidFill>
              </a:rPr>
              <a:t>ON</a:t>
            </a:r>
            <a:endParaRPr lang="en-US" altLang="ko-KR" sz="1000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40564" y="1570336"/>
            <a:ext cx="2569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00B050"/>
                </a:solidFill>
              </a:rPr>
              <a:t>우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중지</a:t>
            </a:r>
            <a:r>
              <a:rPr lang="ko-KR" altLang="en-US" sz="1000" dirty="0" smtClean="0">
                <a:solidFill>
                  <a:srgbClr val="00B05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00B050"/>
                </a:solidFill>
              </a:rPr>
              <a:t>ON </a:t>
            </a:r>
            <a:r>
              <a:rPr lang="ko-KR" altLang="en-US" sz="1000" dirty="0" smtClean="0">
                <a:solidFill>
                  <a:srgbClr val="00B050"/>
                </a:solidFill>
              </a:rPr>
              <a:t>될 때</a:t>
            </a:r>
            <a:r>
              <a:rPr lang="en-US" altLang="ko-KR" sz="1000" dirty="0">
                <a:solidFill>
                  <a:srgbClr val="00B050"/>
                </a:solidFill>
              </a:rPr>
              <a:t/>
            </a:r>
            <a:br>
              <a:rPr lang="en-US" altLang="ko-KR" sz="1000" dirty="0">
                <a:solidFill>
                  <a:srgbClr val="00B050"/>
                </a:solidFill>
              </a:rPr>
            </a:br>
            <a:r>
              <a:rPr lang="ko-KR" altLang="en-US" sz="1000" dirty="0" err="1" smtClean="0">
                <a:solidFill>
                  <a:srgbClr val="00B050"/>
                </a:solidFill>
              </a:rPr>
              <a:t>자동좌</a:t>
            </a:r>
            <a:r>
              <a:rPr lang="ko-KR" altLang="en-US" sz="1000" dirty="0" smtClean="0">
                <a:solidFill>
                  <a:srgbClr val="00B05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00B050"/>
                </a:solidFill>
              </a:rPr>
              <a:t>ON </a:t>
            </a:r>
            <a:r>
              <a:rPr lang="ko-KR" altLang="en-US" sz="1000" dirty="0" smtClean="0">
                <a:solidFill>
                  <a:srgbClr val="00B050"/>
                </a:solidFill>
              </a:rPr>
              <a:t>후 유지</a:t>
            </a:r>
            <a:r>
              <a:rPr lang="en-US" altLang="ko-KR" sz="1000" dirty="0" smtClean="0">
                <a:solidFill>
                  <a:srgbClr val="00B050"/>
                </a:solidFill>
              </a:rPr>
              <a:t>,</a:t>
            </a:r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ko-KR" altLang="en-US" sz="1000" dirty="0" err="1" smtClean="0">
                <a:solidFill>
                  <a:srgbClr val="00B050"/>
                </a:solidFill>
              </a:rPr>
              <a:t>자동좌완료</a:t>
            </a:r>
            <a:r>
              <a:rPr lang="ko-KR" altLang="en-US" sz="1000" dirty="0" smtClean="0">
                <a:solidFill>
                  <a:srgbClr val="00B050"/>
                </a:solidFill>
              </a:rPr>
              <a:t> 플래그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</a:rPr>
              <a:t>ON </a:t>
            </a:r>
            <a:r>
              <a:rPr lang="ko-KR" altLang="en-US" sz="1000" dirty="0" smtClean="0">
                <a:solidFill>
                  <a:srgbClr val="00B050"/>
                </a:solidFill>
              </a:rPr>
              <a:t>될 때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자동좌</a:t>
            </a:r>
            <a:r>
              <a:rPr lang="ko-KR" altLang="en-US" sz="1000" dirty="0" smtClean="0">
                <a:solidFill>
                  <a:srgbClr val="00B05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00B050"/>
                </a:solidFill>
              </a:rPr>
              <a:t>OFF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47938" y="2228428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00B050"/>
                </a:solidFill>
              </a:rPr>
              <a:t>자동좌</a:t>
            </a:r>
            <a:r>
              <a:rPr lang="ko-KR" altLang="en-US" sz="1000" dirty="0" smtClean="0">
                <a:solidFill>
                  <a:srgbClr val="00B050"/>
                </a:solidFill>
              </a:rPr>
              <a:t> 플래그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</a:rPr>
              <a:t>ON </a:t>
            </a:r>
            <a:r>
              <a:rPr lang="ko-KR" altLang="en-US" sz="1000" dirty="0" smtClean="0">
                <a:solidFill>
                  <a:srgbClr val="00B050"/>
                </a:solidFill>
              </a:rPr>
              <a:t>상태가</a:t>
            </a:r>
            <a:r>
              <a:rPr lang="en-US" altLang="ko-KR" sz="1000" dirty="0" smtClean="0">
                <a:solidFill>
                  <a:srgbClr val="00B050"/>
                </a:solidFill>
              </a:rPr>
              <a:t/>
            </a:r>
            <a:br>
              <a:rPr lang="en-US" altLang="ko-KR" sz="1000" dirty="0" smtClean="0">
                <a:solidFill>
                  <a:srgbClr val="00B050"/>
                </a:solidFill>
              </a:rPr>
            </a:br>
            <a:r>
              <a:rPr lang="en-US" altLang="ko-KR" sz="1000" dirty="0" smtClean="0">
                <a:solidFill>
                  <a:srgbClr val="00B050"/>
                </a:solidFill>
              </a:rPr>
              <a:t>2</a:t>
            </a:r>
            <a:r>
              <a:rPr lang="ko-KR" altLang="en-US" sz="1000" dirty="0" smtClean="0">
                <a:solidFill>
                  <a:srgbClr val="00B050"/>
                </a:solidFill>
              </a:rPr>
              <a:t>초간 유지될 경우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자동좌완료</a:t>
            </a:r>
            <a:r>
              <a:rPr lang="ko-KR" altLang="en-US" sz="1000" dirty="0" smtClean="0">
                <a:solidFill>
                  <a:srgbClr val="00B050"/>
                </a:solidFill>
              </a:rPr>
              <a:t> 플래그 </a:t>
            </a:r>
            <a:r>
              <a:rPr lang="en-US" altLang="ko-KR" sz="1000" dirty="0" smtClean="0">
                <a:solidFill>
                  <a:srgbClr val="00B050"/>
                </a:solidFill>
              </a:rPr>
              <a:t>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3600" y="3878211"/>
            <a:ext cx="504055" cy="1630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rgbClr val="FF0000"/>
                </a:solidFill>
              </a:rPr>
              <a:t>좌선회</a:t>
            </a:r>
            <a:r>
              <a:rPr lang="en-US" altLang="ko-KR" sz="900" dirty="0" smtClean="0">
                <a:solidFill>
                  <a:srgbClr val="FF0000"/>
                </a:solidFill>
              </a:rPr>
              <a:t/>
            </a:r>
            <a:br>
              <a:rPr lang="en-US" altLang="ko-KR" sz="900" dirty="0" smtClean="0">
                <a:solidFill>
                  <a:srgbClr val="FF0000"/>
                </a:solidFill>
              </a:rPr>
            </a:br>
            <a:r>
              <a:rPr lang="ko-KR" altLang="en-US" sz="900" dirty="0" smtClean="0">
                <a:solidFill>
                  <a:srgbClr val="FF0000"/>
                </a:solidFill>
              </a:rPr>
              <a:t>중</a:t>
            </a:r>
            <a:r>
              <a:rPr lang="en-US" altLang="ko-KR" sz="900" dirty="0" smtClean="0">
                <a:solidFill>
                  <a:srgbClr val="FF0000"/>
                </a:solidFill>
              </a:rPr>
              <a:t/>
            </a:r>
            <a:br>
              <a:rPr lang="en-US" altLang="ko-KR" sz="900" dirty="0" smtClean="0">
                <a:solidFill>
                  <a:srgbClr val="FF0000"/>
                </a:solidFill>
              </a:rPr>
            </a:br>
            <a:r>
              <a:rPr lang="ko-KR" altLang="en-US" sz="900" dirty="0" err="1" smtClean="0">
                <a:solidFill>
                  <a:srgbClr val="FF0000"/>
                </a:solidFill>
              </a:rPr>
              <a:t>역선회</a:t>
            </a:r>
            <a:r>
              <a:rPr lang="en-US" altLang="ko-KR" sz="900" dirty="0" smtClean="0">
                <a:solidFill>
                  <a:srgbClr val="FF0000"/>
                </a:solidFill>
              </a:rPr>
              <a:t/>
            </a:r>
            <a:br>
              <a:rPr lang="en-US" altLang="ko-KR" sz="900" dirty="0" smtClean="0">
                <a:solidFill>
                  <a:srgbClr val="FF0000"/>
                </a:solidFill>
              </a:rPr>
            </a:br>
            <a:r>
              <a:rPr lang="ko-KR" altLang="en-US" sz="900" dirty="0" smtClean="0">
                <a:solidFill>
                  <a:srgbClr val="FF0000"/>
                </a:solidFill>
              </a:rPr>
              <a:t>제어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72216" y="2684864"/>
            <a:ext cx="504055" cy="1356936"/>
          </a:xfrm>
          <a:prstGeom prst="rect">
            <a:avLst/>
          </a:prstGeom>
          <a:noFill/>
          <a:ln>
            <a:solidFill>
              <a:srgbClr val="005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54A5"/>
                </a:solidFill>
              </a:rPr>
              <a:t>선회</a:t>
            </a:r>
            <a:r>
              <a:rPr lang="en-US" altLang="ko-KR" sz="900" dirty="0" smtClean="0">
                <a:solidFill>
                  <a:srgbClr val="0054A5"/>
                </a:solidFill>
              </a:rPr>
              <a:t/>
            </a:r>
            <a:br>
              <a:rPr lang="en-US" altLang="ko-KR" sz="900" dirty="0" smtClean="0">
                <a:solidFill>
                  <a:srgbClr val="0054A5"/>
                </a:solidFill>
              </a:rPr>
            </a:br>
            <a:r>
              <a:rPr lang="ko-KR" altLang="en-US" sz="900" dirty="0" smtClean="0">
                <a:solidFill>
                  <a:srgbClr val="0054A5"/>
                </a:solidFill>
              </a:rPr>
              <a:t>실행</a:t>
            </a:r>
            <a:r>
              <a:rPr lang="en-US" altLang="ko-KR" sz="900" dirty="0" smtClean="0">
                <a:solidFill>
                  <a:srgbClr val="0054A5"/>
                </a:solidFill>
              </a:rPr>
              <a:t/>
            </a:r>
            <a:br>
              <a:rPr lang="en-US" altLang="ko-KR" sz="900" dirty="0" smtClean="0">
                <a:solidFill>
                  <a:srgbClr val="0054A5"/>
                </a:solidFill>
              </a:rPr>
            </a:br>
            <a:r>
              <a:rPr lang="ko-KR" altLang="en-US" sz="900" dirty="0" smtClean="0">
                <a:solidFill>
                  <a:srgbClr val="0054A5"/>
                </a:solidFill>
              </a:rPr>
              <a:t>코드</a:t>
            </a:r>
            <a:endParaRPr lang="ko-KR" altLang="en-US" sz="900" dirty="0">
              <a:solidFill>
                <a:srgbClr val="0054A5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70452" y="1534179"/>
            <a:ext cx="504055" cy="11484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rgbClr val="00B050"/>
                </a:solidFill>
              </a:rPr>
              <a:t>우선회</a:t>
            </a:r>
            <a:r>
              <a:rPr lang="en-US" altLang="ko-KR" sz="900" dirty="0" smtClean="0">
                <a:solidFill>
                  <a:srgbClr val="00B050"/>
                </a:solidFill>
              </a:rPr>
              <a:t/>
            </a:r>
            <a:br>
              <a:rPr lang="en-US" altLang="ko-KR" sz="900" dirty="0" smtClean="0">
                <a:solidFill>
                  <a:srgbClr val="00B050"/>
                </a:solidFill>
              </a:rPr>
            </a:br>
            <a:r>
              <a:rPr lang="ko-KR" altLang="en-US" sz="900" dirty="0" smtClean="0">
                <a:solidFill>
                  <a:srgbClr val="00B050"/>
                </a:solidFill>
              </a:rPr>
              <a:t>중</a:t>
            </a:r>
            <a:r>
              <a:rPr lang="en-US" altLang="ko-KR" sz="900" dirty="0" smtClean="0">
                <a:solidFill>
                  <a:srgbClr val="00B050"/>
                </a:solidFill>
              </a:rPr>
              <a:t/>
            </a:r>
            <a:br>
              <a:rPr lang="en-US" altLang="ko-KR" sz="900" dirty="0" smtClean="0">
                <a:solidFill>
                  <a:srgbClr val="00B050"/>
                </a:solidFill>
              </a:rPr>
            </a:br>
            <a:r>
              <a:rPr lang="ko-KR" altLang="en-US" sz="900" dirty="0" err="1" smtClean="0">
                <a:solidFill>
                  <a:srgbClr val="00B050"/>
                </a:solidFill>
              </a:rPr>
              <a:t>역선회</a:t>
            </a:r>
            <a:r>
              <a:rPr lang="en-US" altLang="ko-KR" sz="900" dirty="0" smtClean="0">
                <a:solidFill>
                  <a:srgbClr val="00B050"/>
                </a:solidFill>
              </a:rPr>
              <a:t/>
            </a:r>
            <a:br>
              <a:rPr lang="en-US" altLang="ko-KR" sz="900" dirty="0" smtClean="0">
                <a:solidFill>
                  <a:srgbClr val="00B050"/>
                </a:solidFill>
              </a:rPr>
            </a:br>
            <a:r>
              <a:rPr lang="ko-KR" altLang="en-US" sz="900" dirty="0" smtClean="0">
                <a:solidFill>
                  <a:srgbClr val="00B050"/>
                </a:solidFill>
              </a:rPr>
              <a:t>제어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5334" y="5522598"/>
            <a:ext cx="504055" cy="4867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2"/>
              </a:solidFill>
            </a:endParaRPr>
          </a:p>
        </p:txBody>
      </p:sp>
      <p:sp>
        <p:nvSpPr>
          <p:cNvPr id="25" name="제목 3"/>
          <p:cNvSpPr>
            <a:spLocks noGrp="1"/>
          </p:cNvSpPr>
          <p:nvPr>
            <p:ph type="title"/>
          </p:nvPr>
        </p:nvSpPr>
        <p:spPr>
          <a:xfrm>
            <a:off x="209937" y="652463"/>
            <a:ext cx="6941398" cy="297511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최종 제품 제어기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07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14300" r="23273" b="29000"/>
          <a:stretch/>
        </p:blipFill>
        <p:spPr>
          <a:xfrm>
            <a:off x="1975223" y="1524443"/>
            <a:ext cx="5162177" cy="3062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40" y="1669248"/>
            <a:ext cx="2902833" cy="2926149"/>
          </a:xfrm>
          <a:prstGeom prst="roundRect">
            <a:avLst>
              <a:gd name="adj" fmla="val 16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그림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810" y="2251717"/>
            <a:ext cx="2566775" cy="176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521522" y="2137717"/>
            <a:ext cx="645082" cy="6450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79702" y="2430096"/>
            <a:ext cx="1503977" cy="364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79702" y="2307006"/>
            <a:ext cx="1503977" cy="12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79702" y="2188202"/>
            <a:ext cx="1503977" cy="1270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458053" y="2420571"/>
            <a:ext cx="475044" cy="475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980722" y="2420571"/>
            <a:ext cx="475044" cy="47504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cxnSp>
        <p:nvCxnSpPr>
          <p:cNvPr id="27" name="직선 화살표 연결선 26"/>
          <p:cNvCxnSpPr>
            <a:stCxn id="21" idx="3"/>
          </p:cNvCxnSpPr>
          <p:nvPr/>
        </p:nvCxnSpPr>
        <p:spPr>
          <a:xfrm>
            <a:off x="5083679" y="2251717"/>
            <a:ext cx="2965665" cy="4153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3"/>
          </p:cNvCxnSpPr>
          <p:nvPr/>
        </p:nvCxnSpPr>
        <p:spPr>
          <a:xfrm>
            <a:off x="5083679" y="2370521"/>
            <a:ext cx="3685745" cy="7514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84648" y="4925927"/>
            <a:ext cx="677300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스위핑</a:t>
            </a:r>
            <a:r>
              <a:rPr lang="ko-KR" altLang="en-US" dirty="0" smtClean="0"/>
              <a:t> 조도 </a:t>
            </a:r>
            <a:r>
              <a:rPr lang="en-US" altLang="ko-KR" dirty="0" smtClean="0"/>
              <a:t>1~8</a:t>
            </a:r>
            <a:r>
              <a:rPr lang="ko-KR" altLang="en-US" dirty="0" smtClean="0"/>
              <a:t>단 제어</a:t>
            </a:r>
            <a:r>
              <a:rPr lang="en-US" altLang="ko-KR" dirty="0" smtClean="0"/>
              <a:t>, 3bit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진수로 </a:t>
            </a:r>
            <a:r>
              <a:rPr lang="en-US" altLang="ko-KR" dirty="0" err="1" smtClean="0"/>
              <a:t>MainPLC</a:t>
            </a:r>
            <a:r>
              <a:rPr lang="ko-KR" altLang="en-US" dirty="0" smtClean="0"/>
              <a:t>에서 처리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휠 </a:t>
            </a:r>
            <a:r>
              <a:rPr lang="ko-KR" altLang="en-US" dirty="0" err="1" smtClean="0"/>
              <a:t>토글</a:t>
            </a:r>
            <a:r>
              <a:rPr lang="ko-KR" altLang="en-US" dirty="0" smtClean="0"/>
              <a:t> 스위치로 조도 실린더 제어하여 설정한 조도로 </a:t>
            </a:r>
            <a:r>
              <a:rPr lang="ko-KR" altLang="en-US" dirty="0" err="1" smtClean="0"/>
              <a:t>스위핑</a:t>
            </a:r>
            <a:r>
              <a:rPr lang="ko-KR" altLang="en-US" dirty="0" smtClean="0"/>
              <a:t> 조도 제어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스위핑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토글</a:t>
            </a:r>
            <a:r>
              <a:rPr lang="ko-KR" altLang="en-US" dirty="0" smtClean="0"/>
              <a:t> 스위치로 </a:t>
            </a:r>
            <a:r>
              <a:rPr lang="ko-KR" altLang="en-US" dirty="0" err="1" smtClean="0"/>
              <a:t>스위핑</a:t>
            </a:r>
            <a:r>
              <a:rPr lang="ko-KR" altLang="en-US" dirty="0" smtClean="0"/>
              <a:t> 툴 회전</a:t>
            </a:r>
            <a:endParaRPr lang="en-US" altLang="ko-KR" dirty="0" smtClean="0"/>
          </a:p>
        </p:txBody>
      </p:sp>
      <p:sp>
        <p:nvSpPr>
          <p:cNvPr id="17" name="제목 3"/>
          <p:cNvSpPr>
            <a:spLocks noGrp="1"/>
          </p:cNvSpPr>
          <p:nvPr>
            <p:ph type="title"/>
          </p:nvPr>
        </p:nvSpPr>
        <p:spPr>
          <a:xfrm>
            <a:off x="209937" y="652463"/>
            <a:ext cx="6941398" cy="297511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최종 제품 제어기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32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개요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544" y="1677894"/>
            <a:ext cx="2520280" cy="299049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287724"/>
              </p:ext>
            </p:extLst>
          </p:nvPr>
        </p:nvGraphicFramePr>
        <p:xfrm>
          <a:off x="662677" y="4797152"/>
          <a:ext cx="3335226" cy="140527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07794">
                  <a:extLst>
                    <a:ext uri="{9D8B030D-6E8A-4147-A177-3AD203B41FA5}">
                      <a16:colId xmlns:a16="http://schemas.microsoft.com/office/drawing/2014/main" val="1462773111"/>
                    </a:ext>
                  </a:extLst>
                </a:gridCol>
                <a:gridCol w="2627432">
                  <a:extLst>
                    <a:ext uri="{9D8B030D-6E8A-4147-A177-3AD203B41FA5}">
                      <a16:colId xmlns:a16="http://schemas.microsoft.com/office/drawing/2014/main" val="3588153191"/>
                    </a:ext>
                  </a:extLst>
                </a:gridCol>
              </a:tblGrid>
              <a:tr h="702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spc="-12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현재</a:t>
                      </a:r>
                      <a:endParaRPr kumimoji="0" lang="en-US" altLang="ko-KR" sz="1200" b="0" spc="-12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spc="-12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방식</a:t>
                      </a:r>
                      <a:endParaRPr kumimoji="0" lang="en-US" altLang="ko-KR" sz="1200" b="0" spc="-12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</a:txBody>
                  <a:tcPr marL="77409" marR="77409" marT="42194" marB="421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경사면에 사다리를 타고 사람이 작업함</a:t>
                      </a:r>
                      <a:endParaRPr kumimoji="0" lang="en-US" altLang="ko-KR" sz="1200" b="0" spc="-12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</a:txBody>
                  <a:tcPr marL="77409" marR="77409" marT="42194" marB="42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409180"/>
                  </a:ext>
                </a:extLst>
              </a:tr>
              <a:tr h="702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spc="-12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문제점</a:t>
                      </a:r>
                      <a:endParaRPr kumimoji="0" lang="en-US" altLang="ko-KR" sz="1200" b="0" kern="1200" spc="-12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</a:txBody>
                  <a:tcPr marL="77409" marR="77409" marT="42194" marB="421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spc="-12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사다리를 이용한 고소작업으로 안전사고 위험</a:t>
                      </a:r>
                      <a:endParaRPr kumimoji="0" lang="en-US" altLang="ko-KR" sz="1200" b="0" spc="-12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spc="-12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작업자</a:t>
                      </a:r>
                      <a:r>
                        <a:rPr kumimoji="0" lang="en-US" altLang="ko-KR" sz="1200" b="0" spc="-12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,</a:t>
                      </a:r>
                      <a:r>
                        <a:rPr kumimoji="0" lang="en-US" altLang="ko-KR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 </a:t>
                      </a:r>
                      <a:r>
                        <a:rPr kumimoji="0" lang="ko-KR" altLang="en-US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안전관리자</a:t>
                      </a:r>
                      <a:r>
                        <a:rPr kumimoji="0" lang="en-US" altLang="ko-KR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, </a:t>
                      </a:r>
                      <a:r>
                        <a:rPr kumimoji="0" lang="ko-KR" altLang="en-US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사다리 </a:t>
                      </a:r>
                      <a:r>
                        <a:rPr kumimoji="0" lang="ko-KR" altLang="en-US" sz="1200" b="0" spc="-120" baseline="0" dirty="0" err="1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이동작업자</a:t>
                      </a:r>
                      <a:r>
                        <a:rPr kumimoji="0" lang="ko-KR" altLang="en-US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 등 다수 인원 투입 필요</a:t>
                      </a:r>
                      <a:endParaRPr kumimoji="0" lang="en-US" altLang="ko-KR" sz="1200" b="0" spc="-12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</a:txBody>
                  <a:tcPr marL="77409" marR="77409" marT="42194" marB="42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74441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22010" y="1230284"/>
            <a:ext cx="1390630" cy="386359"/>
          </a:xfrm>
          <a:prstGeom prst="rect">
            <a:avLst/>
          </a:prstGeom>
        </p:spPr>
        <p:txBody>
          <a:bodyPr wrap="square" lIns="77823" tIns="38911" rIns="77823" bIns="38911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819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2000" spc="-127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87C7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rPr>
              <a:t>ㅣ</a:t>
            </a:r>
            <a:r>
              <a:rPr lang="en-US" altLang="ko-KR" sz="2000" spc="-12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rPr>
              <a:t>AS - IS</a:t>
            </a:r>
            <a:r>
              <a:rPr lang="ko-KR" altLang="en-US" sz="2000" spc="-127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87C7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rPr>
              <a:t>ㅣ</a:t>
            </a:r>
            <a:endParaRPr lang="en-US" altLang="ko-KR" sz="2000" spc="-127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87C7"/>
              </a:solidFill>
              <a:latin typeface="현대체 Medium" panose="02020503020101020101" pitchFamily="18" charset="-127"/>
              <a:ea typeface="현대체 Medium" panose="02020503020101020101" pitchFamily="18" charset="-127"/>
              <a:cs typeface="현대체 Mediu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10275" y="1173039"/>
            <a:ext cx="1428474" cy="386359"/>
          </a:xfrm>
          <a:prstGeom prst="rect">
            <a:avLst/>
          </a:prstGeom>
        </p:spPr>
        <p:txBody>
          <a:bodyPr wrap="square" lIns="77823" tIns="38911" rIns="77823" bIns="38911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819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2000" spc="-127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87C7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rPr>
              <a:t>ㅣ</a:t>
            </a:r>
            <a:r>
              <a:rPr lang="en-US" altLang="ko-KR" sz="2000" spc="-12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rPr>
              <a:t>TO - BE</a:t>
            </a:r>
            <a:r>
              <a:rPr lang="ko-KR" altLang="en-US" sz="2000" spc="-127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87C7"/>
                </a:solidFill>
                <a:latin typeface="현대체 Medium" panose="02020503020101020101" pitchFamily="18" charset="-127"/>
                <a:ea typeface="현대체 Medium" panose="02020503020101020101" pitchFamily="18" charset="-127"/>
                <a:cs typeface="현대체 Medium" panose="02020503020101020101" pitchFamily="18" charset="-127"/>
              </a:rPr>
              <a:t>ㅣ</a:t>
            </a:r>
            <a:endParaRPr lang="en-US" altLang="ko-KR" sz="2000" spc="-127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87C7"/>
              </a:solidFill>
              <a:latin typeface="현대체 Medium" panose="02020503020101020101" pitchFamily="18" charset="-127"/>
              <a:ea typeface="현대체 Medium" panose="02020503020101020101" pitchFamily="18" charset="-127"/>
              <a:cs typeface="현대체 Medium" panose="02020503020101020101" pitchFamily="18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577003" y="1677894"/>
            <a:ext cx="3075329" cy="2990492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91553"/>
              </p:ext>
            </p:extLst>
          </p:nvPr>
        </p:nvGraphicFramePr>
        <p:xfrm>
          <a:off x="5457056" y="4797152"/>
          <a:ext cx="4154276" cy="13681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0950">
                  <a:extLst>
                    <a:ext uri="{9D8B030D-6E8A-4147-A177-3AD203B41FA5}">
                      <a16:colId xmlns:a16="http://schemas.microsoft.com/office/drawing/2014/main" val="257636171"/>
                    </a:ext>
                  </a:extLst>
                </a:gridCol>
                <a:gridCol w="3203326">
                  <a:extLst>
                    <a:ext uri="{9D8B030D-6E8A-4147-A177-3AD203B41FA5}">
                      <a16:colId xmlns:a16="http://schemas.microsoft.com/office/drawing/2014/main" val="694635985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spc="-12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기술적</a:t>
                      </a:r>
                      <a:endParaRPr kumimoji="0" lang="en-US" altLang="ko-KR" sz="1200" b="0" spc="-12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spc="-12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방안</a:t>
                      </a:r>
                      <a:endParaRPr kumimoji="0" lang="en-US" altLang="ko-KR" sz="1200" b="0" spc="-12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</a:txBody>
                  <a:tcPr marL="77409" marR="77409" marT="42194" marB="421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spc="-120" baseline="0" dirty="0" err="1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스위핑이</a:t>
                      </a:r>
                      <a:r>
                        <a:rPr kumimoji="0" lang="ko-KR" altLang="en-US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 가능한 장비를 활용</a:t>
                      </a:r>
                      <a:endParaRPr kumimoji="0" lang="en-US" altLang="ko-KR" sz="1200" b="0" spc="-12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원격 조작을 통하여 경사면에 사람이 직접 올라가지 않고 </a:t>
                      </a:r>
                      <a:r>
                        <a:rPr kumimoji="0" lang="en-US" altLang="ko-KR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/>
                      </a:r>
                      <a:br>
                        <a:rPr kumimoji="0" lang="en-US" altLang="ko-KR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</a:br>
                      <a:r>
                        <a:rPr kumimoji="0" lang="ko-KR" altLang="en-US" sz="1200" b="0" spc="-12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작업 실시</a:t>
                      </a:r>
                      <a:endParaRPr kumimoji="0" lang="en-US" altLang="ko-KR" sz="1200" b="0" spc="-12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</a:txBody>
                  <a:tcPr marL="77409" marR="77409" marT="42194" marB="42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54719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kern="1200" spc="-12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기대 효과</a:t>
                      </a:r>
                      <a:endParaRPr kumimoji="0" lang="en-US" altLang="ko-KR" sz="1200" b="0" kern="1200" spc="-12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</a:txBody>
                  <a:tcPr marL="77409" marR="77409" marT="42194" marB="421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spc="-12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작업자 감소 로 인한 공수 절감</a:t>
                      </a:r>
                      <a:endParaRPr kumimoji="0" lang="en-US" altLang="ko-KR" sz="1200" b="0" spc="-12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spc="-12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현대체 Medium" panose="02020503020101020101" pitchFamily="18" charset="-127"/>
                          <a:ea typeface="현대체 Medium" panose="02020503020101020101" pitchFamily="18" charset="-127"/>
                          <a:cs typeface="현대체 Medium" panose="02020503020101020101" pitchFamily="18" charset="-127"/>
                        </a:rPr>
                        <a:t>사다리 미 이용으로 인한 작업자 안전 확보</a:t>
                      </a:r>
                      <a:endParaRPr kumimoji="0" lang="en-US" altLang="ko-KR" sz="1200" b="0" spc="-12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현대체 Medium" panose="02020503020101020101" pitchFamily="18" charset="-127"/>
                        <a:ea typeface="현대체 Medium" panose="02020503020101020101" pitchFamily="18" charset="-127"/>
                        <a:cs typeface="현대체 Medium" panose="02020503020101020101" pitchFamily="18" charset="-127"/>
                      </a:endParaRPr>
                    </a:p>
                  </a:txBody>
                  <a:tcPr marL="77409" marR="77409" marT="42194" marB="42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946418"/>
                  </a:ext>
                </a:extLst>
              </a:tr>
            </a:tbl>
          </a:graphicData>
        </a:graphic>
      </p:graphicFrame>
      <p:sp>
        <p:nvSpPr>
          <p:cNvPr id="17" name="자유형 16"/>
          <p:cNvSpPr/>
          <p:nvPr/>
        </p:nvSpPr>
        <p:spPr>
          <a:xfrm>
            <a:off x="5191125" y="2295551"/>
            <a:ext cx="866775" cy="764791"/>
          </a:xfrm>
          <a:custGeom>
            <a:avLst/>
            <a:gdLst>
              <a:gd name="connsiteX0" fmla="*/ 866775 w 866775"/>
              <a:gd name="connsiteY0" fmla="*/ 459991 h 764791"/>
              <a:gd name="connsiteX1" fmla="*/ 257175 w 866775"/>
              <a:gd name="connsiteY1" fmla="*/ 2791 h 764791"/>
              <a:gd name="connsiteX2" fmla="*/ 219075 w 866775"/>
              <a:gd name="connsiteY2" fmla="*/ 650491 h 764791"/>
              <a:gd name="connsiteX3" fmla="*/ 0 w 866775"/>
              <a:gd name="connsiteY3" fmla="*/ 764791 h 76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775" h="764791">
                <a:moveTo>
                  <a:pt x="866775" y="459991"/>
                </a:moveTo>
                <a:cubicBezTo>
                  <a:pt x="615950" y="215516"/>
                  <a:pt x="365125" y="-28959"/>
                  <a:pt x="257175" y="2791"/>
                </a:cubicBezTo>
                <a:cubicBezTo>
                  <a:pt x="149225" y="34541"/>
                  <a:pt x="261938" y="523491"/>
                  <a:pt x="219075" y="650491"/>
                </a:cubicBezTo>
                <a:cubicBezTo>
                  <a:pt x="176212" y="777491"/>
                  <a:pt x="34925" y="709229"/>
                  <a:pt x="0" y="764791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86883" y="2872954"/>
            <a:ext cx="670173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2"/>
                </a:solidFill>
              </a:rPr>
              <a:t>원격조작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10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8" y="1988840"/>
            <a:ext cx="2902833" cy="2926149"/>
          </a:xfrm>
          <a:prstGeom prst="roundRect">
            <a:avLst>
              <a:gd name="adj" fmla="val 16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그림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73" y="2528238"/>
            <a:ext cx="2566775" cy="176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779686" y="5073184"/>
            <a:ext cx="6316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스위핑</a:t>
            </a:r>
            <a:r>
              <a:rPr lang="ko-KR" altLang="en-US" dirty="0" smtClean="0"/>
              <a:t> 조도 레버를 돌려 다단 선택 후 휠 </a:t>
            </a:r>
            <a:r>
              <a:rPr lang="ko-KR" altLang="en-US" dirty="0" err="1" smtClean="0"/>
              <a:t>토글</a:t>
            </a:r>
            <a:r>
              <a:rPr lang="ko-KR" altLang="en-US" dirty="0" smtClean="0"/>
              <a:t> 스위치 </a:t>
            </a:r>
            <a:r>
              <a:rPr lang="en-US" altLang="ko-KR" dirty="0" smtClean="0"/>
              <a:t>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스위핑</a:t>
            </a:r>
            <a:r>
              <a:rPr lang="ko-KR" altLang="en-US" dirty="0" smtClean="0"/>
              <a:t> 툴이 원래 위치로 복귀했다가 설정한 조도 다단 위치로 이동</a:t>
            </a:r>
            <a:endParaRPr lang="en-US" altLang="ko-KR" dirty="0" smtClean="0"/>
          </a:p>
        </p:txBody>
      </p:sp>
      <p:sp>
        <p:nvSpPr>
          <p:cNvPr id="16" name="위쪽/아래쪽 화살표 15"/>
          <p:cNvSpPr/>
          <p:nvPr/>
        </p:nvSpPr>
        <p:spPr>
          <a:xfrm>
            <a:off x="3408546" y="2668471"/>
            <a:ext cx="288032" cy="616649"/>
          </a:xfrm>
          <a:prstGeom prst="upDownArrow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원호 16"/>
          <p:cNvSpPr/>
          <p:nvPr/>
        </p:nvSpPr>
        <p:spPr>
          <a:xfrm>
            <a:off x="2229487" y="2285102"/>
            <a:ext cx="963222" cy="959434"/>
          </a:xfrm>
          <a:prstGeom prst="arc">
            <a:avLst>
              <a:gd name="adj1" fmla="val 7903421"/>
              <a:gd name="adj2" fmla="val 2617940"/>
            </a:avLst>
          </a:prstGeom>
          <a:ln w="165100">
            <a:solidFill>
              <a:srgbClr val="FF0000">
                <a:alpha val="50000"/>
              </a:srgbClr>
            </a:solidFill>
            <a:headEnd type="triangle" w="sm" len="sm"/>
            <a:tailEnd type="triangl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쪽/아래쪽 화살표 17"/>
          <p:cNvSpPr/>
          <p:nvPr/>
        </p:nvSpPr>
        <p:spPr>
          <a:xfrm>
            <a:off x="6862036" y="3183440"/>
            <a:ext cx="288032" cy="616649"/>
          </a:xfrm>
          <a:prstGeom prst="upDownArrow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제목 3"/>
          <p:cNvSpPr>
            <a:spLocks noGrp="1"/>
          </p:cNvSpPr>
          <p:nvPr>
            <p:ph type="title"/>
          </p:nvPr>
        </p:nvSpPr>
        <p:spPr>
          <a:xfrm>
            <a:off x="209937" y="652463"/>
            <a:ext cx="6941398" cy="297511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최종 제품 제어기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796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8" y="2097514"/>
            <a:ext cx="2902833" cy="2926149"/>
          </a:xfrm>
          <a:prstGeom prst="roundRect">
            <a:avLst>
              <a:gd name="adj" fmla="val 16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그림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73" y="2636912"/>
            <a:ext cx="2566775" cy="176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561703" y="5181858"/>
            <a:ext cx="46842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스위핑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토글</a:t>
            </a:r>
            <a:r>
              <a:rPr lang="ko-KR" altLang="en-US" dirty="0" smtClean="0"/>
              <a:t> 스위치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스위핑</a:t>
            </a:r>
            <a:r>
              <a:rPr lang="ko-KR" altLang="en-US" dirty="0" smtClean="0"/>
              <a:t> 툴 회전 시작</a:t>
            </a:r>
            <a:endParaRPr lang="en-US" altLang="ko-KR" dirty="0" smtClean="0"/>
          </a:p>
        </p:txBody>
      </p:sp>
      <p:sp>
        <p:nvSpPr>
          <p:cNvPr id="16" name="위쪽/아래쪽 화살표 15"/>
          <p:cNvSpPr/>
          <p:nvPr/>
        </p:nvSpPr>
        <p:spPr>
          <a:xfrm>
            <a:off x="3944888" y="2777145"/>
            <a:ext cx="288032" cy="616649"/>
          </a:xfrm>
          <a:prstGeom prst="upDownArrow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원호 16"/>
          <p:cNvSpPr/>
          <p:nvPr/>
        </p:nvSpPr>
        <p:spPr>
          <a:xfrm>
            <a:off x="6270915" y="3401051"/>
            <a:ext cx="963222" cy="568671"/>
          </a:xfrm>
          <a:prstGeom prst="arc">
            <a:avLst>
              <a:gd name="adj1" fmla="val 1394008"/>
              <a:gd name="adj2" fmla="val 20450975"/>
            </a:avLst>
          </a:prstGeom>
          <a:ln w="165100">
            <a:solidFill>
              <a:srgbClr val="FF0000">
                <a:alpha val="50000"/>
              </a:srgbClr>
            </a:solidFill>
            <a:headEnd type="triangle" w="sm" len="sm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3"/>
          <p:cNvSpPr>
            <a:spLocks noGrp="1"/>
          </p:cNvSpPr>
          <p:nvPr>
            <p:ph type="title"/>
          </p:nvPr>
        </p:nvSpPr>
        <p:spPr>
          <a:xfrm>
            <a:off x="209937" y="652463"/>
            <a:ext cx="6941398" cy="297511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최종 제품 제어기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329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217959"/>
            <a:ext cx="3485526" cy="26458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3863834"/>
            <a:ext cx="2747494" cy="28775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3760179"/>
            <a:ext cx="2616586" cy="26784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38776" y="6109265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스위핑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토글</a:t>
            </a:r>
            <a:r>
              <a:rPr lang="ko-KR" altLang="en-US" sz="1000" dirty="0" smtClean="0">
                <a:solidFill>
                  <a:srgbClr val="FF0000"/>
                </a:solidFill>
              </a:rPr>
              <a:t> 스위치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시</a:t>
            </a:r>
            <a:r>
              <a:rPr lang="en-US" altLang="ko-KR" sz="1000" dirty="0">
                <a:solidFill>
                  <a:srgbClr val="FF0000"/>
                </a:solidFill>
              </a:rPr>
              <a:t/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ko-KR" altLang="en-US" sz="1000" dirty="0" err="1" smtClean="0">
                <a:solidFill>
                  <a:srgbClr val="FF0000"/>
                </a:solidFill>
              </a:rPr>
              <a:t>스위핑</a:t>
            </a:r>
            <a:r>
              <a:rPr lang="ko-KR" altLang="en-US" sz="1000" dirty="0" smtClean="0">
                <a:solidFill>
                  <a:srgbClr val="FF0000"/>
                </a:solidFill>
              </a:rPr>
              <a:t> 툴 회전 동작 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58878" y="4106100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54A5"/>
                </a:solidFill>
              </a:rPr>
              <a:t>휠 </a:t>
            </a:r>
            <a:r>
              <a:rPr lang="ko-KR" altLang="en-US" sz="1000" dirty="0" err="1" smtClean="0">
                <a:solidFill>
                  <a:srgbClr val="0054A5"/>
                </a:solidFill>
              </a:rPr>
              <a:t>토글</a:t>
            </a:r>
            <a:r>
              <a:rPr lang="ko-KR" altLang="en-US" sz="1000" dirty="0" smtClean="0">
                <a:solidFill>
                  <a:srgbClr val="0054A5"/>
                </a:solidFill>
              </a:rPr>
              <a:t> 스위치 </a:t>
            </a:r>
            <a:r>
              <a:rPr lang="en-US" altLang="ko-KR" sz="1000" dirty="0" smtClean="0">
                <a:solidFill>
                  <a:srgbClr val="0054A5"/>
                </a:solidFill>
              </a:rPr>
              <a:t>ON </a:t>
            </a:r>
            <a:r>
              <a:rPr lang="ko-KR" altLang="en-US" sz="1000" dirty="0" smtClean="0">
                <a:solidFill>
                  <a:srgbClr val="0054A5"/>
                </a:solidFill>
              </a:rPr>
              <a:t>시</a:t>
            </a:r>
            <a:r>
              <a:rPr lang="en-US" altLang="ko-KR" sz="1000" dirty="0" smtClean="0">
                <a:solidFill>
                  <a:srgbClr val="0054A5"/>
                </a:solidFill>
              </a:rPr>
              <a:t/>
            </a:r>
            <a:br>
              <a:rPr lang="en-US" altLang="ko-KR" sz="1000" dirty="0" smtClean="0">
                <a:solidFill>
                  <a:srgbClr val="0054A5"/>
                </a:solidFill>
              </a:rPr>
            </a:br>
            <a:r>
              <a:rPr lang="ko-KR" altLang="en-US" sz="1000" dirty="0" smtClean="0">
                <a:solidFill>
                  <a:srgbClr val="0054A5"/>
                </a:solidFill>
              </a:rPr>
              <a:t>조도 제어 시작 플래그 </a:t>
            </a:r>
            <a:r>
              <a:rPr lang="en-US" altLang="ko-KR" sz="1000" dirty="0" smtClean="0">
                <a:solidFill>
                  <a:srgbClr val="0054A5"/>
                </a:solidFill>
              </a:rPr>
              <a:t>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13990" y="2073389"/>
            <a:ext cx="3270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조도 제어에 필요한 시간 정의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설정 조도 값 및 조도 제어 시작 플래그 서브 프로그램으로 전달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서브 프로그램으로부터 조도 제어 동작 플래그 수신</a:t>
            </a:r>
            <a:endParaRPr lang="en-US" altLang="ko-KR" sz="1000" dirty="0" smtClean="0">
              <a:solidFill>
                <a:srgbClr val="00B05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465" y="5877272"/>
            <a:ext cx="36004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rgbClr val="FF0000"/>
                </a:solidFill>
              </a:rPr>
              <a:t>스위핑툴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13040" y="3762967"/>
            <a:ext cx="368855" cy="1719800"/>
          </a:xfrm>
          <a:prstGeom prst="rect">
            <a:avLst/>
          </a:prstGeom>
          <a:noFill/>
          <a:ln>
            <a:solidFill>
              <a:srgbClr val="005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rgbClr val="0054A5"/>
                </a:solidFill>
              </a:rPr>
              <a:t>스위핑</a:t>
            </a:r>
            <a:r>
              <a:rPr lang="ko-KR" altLang="en-US" sz="900" dirty="0" smtClean="0">
                <a:solidFill>
                  <a:srgbClr val="0054A5"/>
                </a:solidFill>
              </a:rPr>
              <a:t> </a:t>
            </a:r>
            <a:r>
              <a:rPr lang="ko-KR" altLang="en-US" sz="900" dirty="0" err="1" smtClean="0">
                <a:solidFill>
                  <a:srgbClr val="0054A5"/>
                </a:solidFill>
              </a:rPr>
              <a:t>조도제어</a:t>
            </a:r>
            <a:endParaRPr lang="ko-KR" altLang="en-US" sz="900" dirty="0">
              <a:solidFill>
                <a:srgbClr val="0054A5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8464" y="1556792"/>
            <a:ext cx="360041" cy="15121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B050"/>
                </a:solidFill>
              </a:rPr>
              <a:t>서브프로그램실행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8878" y="4910387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54A5"/>
                </a:solidFill>
              </a:rPr>
              <a:t>조도 제어를 위한 원 위치 복귀 동작</a:t>
            </a:r>
            <a:endParaRPr lang="en-US" altLang="ko-KR" sz="1000" dirty="0" smtClean="0">
              <a:solidFill>
                <a:srgbClr val="0054A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58878" y="5243197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54A5"/>
                </a:solidFill>
              </a:rPr>
              <a:t>목표 조도로 이동 동작</a:t>
            </a:r>
            <a:endParaRPr lang="en-US" altLang="ko-KR" sz="1000" dirty="0" smtClean="0">
              <a:solidFill>
                <a:srgbClr val="0054A5"/>
              </a:solidFill>
            </a:endParaRPr>
          </a:p>
        </p:txBody>
      </p:sp>
      <p:sp>
        <p:nvSpPr>
          <p:cNvPr id="22" name="제목 3"/>
          <p:cNvSpPr>
            <a:spLocks noGrp="1"/>
          </p:cNvSpPr>
          <p:nvPr>
            <p:ph type="title"/>
          </p:nvPr>
        </p:nvSpPr>
        <p:spPr>
          <a:xfrm>
            <a:off x="209937" y="652463"/>
            <a:ext cx="6941398" cy="297511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최종 제품 제어기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626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8464" y="1246932"/>
            <a:ext cx="4556167" cy="5390965"/>
            <a:chOff x="128464" y="1246933"/>
            <a:chExt cx="3279407" cy="38802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4" y="1246933"/>
              <a:ext cx="3279407" cy="187220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4" y="3123614"/>
              <a:ext cx="2592288" cy="2003591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2432720" y="2708920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808" y="2616587"/>
            <a:ext cx="3770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smtClean="0">
                <a:solidFill>
                  <a:srgbClr val="FF0000"/>
                </a:solidFill>
              </a:rPr>
              <a:t>미사용</a:t>
            </a:r>
            <a:endParaRPr lang="en-US" altLang="ko-KR" sz="600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7057" y="2852446"/>
            <a:ext cx="28264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조도 설정이 완료되지 않았고</a:t>
            </a:r>
            <a:r>
              <a:rPr lang="en-US" altLang="ko-KR" sz="10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조도 제어 시작 플래그가 </a:t>
            </a:r>
            <a:r>
              <a:rPr lang="en-US" altLang="ko-KR" sz="1000" dirty="0" smtClean="0">
                <a:solidFill>
                  <a:srgbClr val="FF0000"/>
                </a:solidFill>
              </a:rPr>
              <a:t>ON,</a:t>
            </a: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현재 조도 다단 값과 목표 조도 다단 값이 불일치하고</a:t>
            </a:r>
            <a:r>
              <a:rPr lang="en-US" altLang="ko-KR" sz="10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비상 스위치가 눌리지 않은</a:t>
            </a:r>
            <a:r>
              <a:rPr lang="en-US" altLang="ko-KR" sz="1000" dirty="0" smtClean="0">
                <a:solidFill>
                  <a:srgbClr val="FF0000"/>
                </a:solidFill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</a:rPr>
            </a:br>
            <a:r>
              <a:rPr lang="ko-KR" altLang="en-US" sz="1000" dirty="0" smtClean="0">
                <a:solidFill>
                  <a:srgbClr val="FF0000"/>
                </a:solidFill>
              </a:rPr>
              <a:t>상태가 </a:t>
            </a:r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r>
              <a:rPr lang="ko-KR" altLang="en-US" sz="1000" dirty="0" smtClean="0">
                <a:solidFill>
                  <a:srgbClr val="FF0000"/>
                </a:solidFill>
              </a:rPr>
              <a:t>초간 유지될 경우 원점 복귀 내부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ON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7349" y="1613618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메인 프로그램에서 전달받은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조도 별 실린더 동작 시간 초기화</a:t>
            </a:r>
            <a:endParaRPr lang="en-US" altLang="ko-KR" sz="1000" dirty="0" smtClean="0">
              <a:solidFill>
                <a:srgbClr val="00B05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0357" y="2801253"/>
            <a:ext cx="360040" cy="383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FF0000"/>
                </a:solidFill>
              </a:rPr>
              <a:t>조도 다단 제어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0356" y="1247974"/>
            <a:ext cx="360041" cy="15315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00B050"/>
                </a:solidFill>
              </a:rPr>
              <a:t>변수 </a:t>
            </a:r>
            <a:r>
              <a:rPr lang="ko-KR" altLang="en-US" sz="900" dirty="0" err="1" smtClean="0">
                <a:solidFill>
                  <a:srgbClr val="00B050"/>
                </a:solidFill>
              </a:rPr>
              <a:t>값초기화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7349" y="2452992"/>
            <a:ext cx="25555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조도 제어 스위치를 통해 입력된 단 값 초기화 </a:t>
            </a:r>
            <a:r>
              <a:rPr lang="en-US" altLang="ko-KR" sz="1000" dirty="0" smtClean="0">
                <a:solidFill>
                  <a:srgbClr val="00B050"/>
                </a:solidFill>
              </a:rPr>
              <a:t>-&gt;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1161" y="1385481"/>
            <a:ext cx="721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B050"/>
                </a:solidFill>
              </a:rPr>
              <a:t>000 - 1</a:t>
            </a:r>
            <a:r>
              <a:rPr lang="ko-KR" altLang="en-US" sz="1000" dirty="0" smtClean="0">
                <a:solidFill>
                  <a:srgbClr val="00B050"/>
                </a:solidFill>
              </a:rPr>
              <a:t>단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001 - 2</a:t>
            </a:r>
            <a:r>
              <a:rPr lang="ko-KR" altLang="en-US" sz="1000" dirty="0" smtClean="0">
                <a:solidFill>
                  <a:srgbClr val="00B050"/>
                </a:solidFill>
              </a:rPr>
              <a:t>단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010 - 3</a:t>
            </a:r>
            <a:r>
              <a:rPr lang="ko-KR" altLang="en-US" sz="1000" dirty="0" smtClean="0">
                <a:solidFill>
                  <a:srgbClr val="00B050"/>
                </a:solidFill>
              </a:rPr>
              <a:t>단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011 - 4</a:t>
            </a:r>
            <a:r>
              <a:rPr lang="ko-KR" altLang="en-US" sz="1000" dirty="0" smtClean="0">
                <a:solidFill>
                  <a:srgbClr val="00B050"/>
                </a:solidFill>
              </a:rPr>
              <a:t>단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100 - 5</a:t>
            </a:r>
            <a:r>
              <a:rPr lang="ko-KR" altLang="en-US" sz="1000" dirty="0" smtClean="0">
                <a:solidFill>
                  <a:srgbClr val="00B050"/>
                </a:solidFill>
              </a:rPr>
              <a:t>단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101 - 6</a:t>
            </a:r>
            <a:r>
              <a:rPr lang="ko-KR" altLang="en-US" sz="1000" dirty="0" smtClean="0">
                <a:solidFill>
                  <a:srgbClr val="00B050"/>
                </a:solidFill>
              </a:rPr>
              <a:t>단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110 - 7</a:t>
            </a:r>
            <a:r>
              <a:rPr lang="ko-KR" altLang="en-US" sz="1000" dirty="0" smtClean="0">
                <a:solidFill>
                  <a:srgbClr val="00B050"/>
                </a:solidFill>
              </a:rPr>
              <a:t>단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111 - 8</a:t>
            </a:r>
            <a:r>
              <a:rPr lang="ko-KR" altLang="en-US" sz="1000" dirty="0" smtClean="0">
                <a:solidFill>
                  <a:srgbClr val="00B050"/>
                </a:solidFill>
              </a:rPr>
              <a:t>단</a:t>
            </a:r>
            <a:endParaRPr lang="en-US" altLang="ko-KR" sz="1000" dirty="0" smtClean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8872" y="4081759"/>
            <a:ext cx="358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원점 복귀 내부 플래그가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될 때 다단 이동 시작 플래그가 </a:t>
            </a:r>
            <a:r>
              <a:rPr lang="en-US" altLang="ko-KR" sz="1000" dirty="0" smtClean="0">
                <a:solidFill>
                  <a:srgbClr val="FF0000"/>
                </a:solidFill>
              </a:rPr>
              <a:t>OFF</a:t>
            </a:r>
            <a:r>
              <a:rPr lang="ko-KR" altLang="en-US" sz="1000" dirty="0" smtClean="0">
                <a:solidFill>
                  <a:srgbClr val="FF0000"/>
                </a:solidFill>
              </a:rPr>
              <a:t>라면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원점 복귀 동작 시작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18872" y="4661392"/>
            <a:ext cx="3776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원점 복기 동작 플래그가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될 때</a:t>
            </a:r>
            <a:r>
              <a:rPr lang="en-US" altLang="ko-KR" sz="10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혹은 원점 이동 완료 플래그가 </a:t>
            </a:r>
            <a:r>
              <a:rPr lang="en-US" altLang="ko-KR" sz="1000" dirty="0" smtClean="0">
                <a:solidFill>
                  <a:srgbClr val="FF0000"/>
                </a:solidFill>
              </a:rPr>
              <a:t>ON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</a:rPr>
              <a:t>될 때 조도 다단 이동 완료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18872" y="5196514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원점 복귀 동작 플래그가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될 때</a:t>
            </a:r>
            <a:r>
              <a:rPr lang="en-US" altLang="ko-KR" sz="10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원점 복귀 시간 만큼 실린더 조작 방향 원점 방향으로 설정</a:t>
            </a:r>
            <a:r>
              <a:rPr lang="en-US" altLang="ko-KR" sz="1000" dirty="0" smtClean="0">
                <a:solidFill>
                  <a:srgbClr val="FF0000"/>
                </a:solidFill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</a:rPr>
            </a:br>
            <a:r>
              <a:rPr lang="ko-KR" altLang="en-US" sz="1000" dirty="0" smtClean="0">
                <a:solidFill>
                  <a:srgbClr val="FF0000"/>
                </a:solidFill>
              </a:rPr>
              <a:t>메인 프로그램에서 실린더 원점 방향으로 동작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8872" y="6170523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원점 복귀 시간 경과 후 원점 이동 완료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ON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22" name="제목 3"/>
          <p:cNvSpPr>
            <a:spLocks noGrp="1"/>
          </p:cNvSpPr>
          <p:nvPr>
            <p:ph type="title"/>
          </p:nvPr>
        </p:nvSpPr>
        <p:spPr>
          <a:xfrm>
            <a:off x="209937" y="652463"/>
            <a:ext cx="6941398" cy="297511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최종 제품 제어기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61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28464" y="1236542"/>
            <a:ext cx="4491900" cy="4640729"/>
            <a:chOff x="4880992" y="1236543"/>
            <a:chExt cx="3233149" cy="33402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992" y="1236543"/>
              <a:ext cx="3233149" cy="223739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992" y="3473941"/>
              <a:ext cx="2765706" cy="1102874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40357" y="1236543"/>
            <a:ext cx="360040" cy="2984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FF0000"/>
                </a:solidFill>
              </a:rPr>
              <a:t>조도 다단 제어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2257" y="1556792"/>
            <a:ext cx="23952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원점 이동 완료 후 다단 이동 시작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32257" y="2348880"/>
            <a:ext cx="2438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다단 이동 시작 플래그가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될 때</a:t>
            </a:r>
            <a:r>
              <a:rPr lang="en-US" altLang="ko-KR" sz="10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목표 조도 다단 값을 현재 조도 다단 값에 입력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다단 이동 완료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2257" y="3138653"/>
            <a:ext cx="3696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다단 이동 시작 플래그가 </a:t>
            </a:r>
            <a:r>
              <a:rPr lang="en-US" altLang="ko-KR" sz="1000" dirty="0" smtClean="0">
                <a:solidFill>
                  <a:srgbClr val="FF0000"/>
                </a:solidFill>
              </a:rPr>
              <a:t>ON </a:t>
            </a:r>
            <a:r>
              <a:rPr lang="ko-KR" altLang="en-US" sz="1000" dirty="0" smtClean="0">
                <a:solidFill>
                  <a:srgbClr val="FF0000"/>
                </a:solidFill>
              </a:rPr>
              <a:t>되면 실린더 조작 방향 다단 방향으로 설정</a:t>
            </a:r>
            <a:r>
              <a:rPr lang="en-US" altLang="ko-KR" sz="1000" dirty="0" smtClean="0">
                <a:solidFill>
                  <a:srgbClr val="FF0000"/>
                </a:solidFill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</a:rPr>
            </a:br>
            <a:r>
              <a:rPr lang="ko-KR" altLang="en-US" sz="1000" dirty="0" smtClean="0">
                <a:solidFill>
                  <a:srgbClr val="FF0000"/>
                </a:solidFill>
              </a:rPr>
              <a:t>목표 조도 다단 값에 해당하는 실린더 전진 시간 입력  </a:t>
            </a:r>
            <a:r>
              <a:rPr lang="en-US" altLang="ko-KR" sz="10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32257" y="3748995"/>
            <a:ext cx="27574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입력된 전진 시간 경과 후 다단 이동 완료 플래그 </a:t>
            </a:r>
            <a:r>
              <a:rPr lang="en-US" altLang="ko-KR" sz="1000" dirty="0" smtClean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16" name="제목 3"/>
          <p:cNvSpPr>
            <a:spLocks noGrp="1"/>
          </p:cNvSpPr>
          <p:nvPr>
            <p:ph type="title"/>
          </p:nvPr>
        </p:nvSpPr>
        <p:spPr>
          <a:xfrm>
            <a:off x="209937" y="652463"/>
            <a:ext cx="6941398" cy="297511"/>
          </a:xfrm>
        </p:spPr>
        <p:txBody>
          <a:bodyPr/>
          <a:lstStyle/>
          <a:p>
            <a:r>
              <a:rPr lang="ko-KR" altLang="en-US" dirty="0" err="1" smtClean="0"/>
              <a:t>유첨</a:t>
            </a:r>
            <a:r>
              <a:rPr lang="en-US" altLang="ko-KR" dirty="0" smtClean="0"/>
              <a:t>3. </a:t>
            </a:r>
            <a:r>
              <a:rPr lang="ko-KR" altLang="en-US" dirty="0" smtClean="0"/>
              <a:t>최종 제품 제어기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13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배경 및 목적</a:t>
            </a:r>
            <a:endParaRPr lang="ko-KR" altLang="en-US" dirty="0"/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>
            <a:off x="272480" y="1095359"/>
            <a:ext cx="1441420" cy="48218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+mn-ea"/>
              </a:rPr>
              <a:t>▣ 개발 배경</a:t>
            </a: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49759" y="1593103"/>
            <a:ext cx="8119666" cy="1763890"/>
          </a:xfrm>
          <a:prstGeom prst="roundRect">
            <a:avLst>
              <a:gd name="adj" fmla="val 4622"/>
            </a:avLst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+mn-ea"/>
              </a:rPr>
              <a:t>• </a:t>
            </a:r>
            <a:r>
              <a:rPr kumimoji="1" lang="ko-KR" altLang="en-US" sz="1400" dirty="0" smtClean="0">
                <a:latin typeface="+mn-ea"/>
              </a:rPr>
              <a:t>경사면 </a:t>
            </a:r>
            <a:r>
              <a:rPr kumimoji="1" lang="ko-KR" altLang="en-US" sz="1400" dirty="0" err="1" smtClean="0">
                <a:latin typeface="+mn-ea"/>
              </a:rPr>
              <a:t>스위핑</a:t>
            </a:r>
            <a:r>
              <a:rPr kumimoji="1" lang="ko-KR" altLang="en-US" sz="1400" dirty="0" smtClean="0">
                <a:latin typeface="+mn-ea"/>
              </a:rPr>
              <a:t> </a:t>
            </a:r>
            <a:r>
              <a:rPr kumimoji="1" lang="ko-KR" altLang="en-US" sz="1400" dirty="0" err="1" smtClean="0">
                <a:latin typeface="+mn-ea"/>
              </a:rPr>
              <a:t>작업시</a:t>
            </a:r>
            <a:r>
              <a:rPr kumimoji="1" lang="ko-KR" altLang="en-US" sz="1400" dirty="0" smtClean="0">
                <a:latin typeface="+mn-ea"/>
              </a:rPr>
              <a:t> </a:t>
            </a:r>
            <a:r>
              <a:rPr kumimoji="1" lang="ko-KR" altLang="en-US" sz="1400" dirty="0" err="1" smtClean="0">
                <a:latin typeface="+mn-ea"/>
              </a:rPr>
              <a:t>작업구역의</a:t>
            </a:r>
            <a:r>
              <a:rPr kumimoji="1" lang="ko-KR" altLang="en-US" sz="1400" dirty="0" smtClean="0">
                <a:latin typeface="+mn-ea"/>
              </a:rPr>
              <a:t> 특성상</a:t>
            </a:r>
            <a:r>
              <a:rPr kumimoji="1" lang="en-US" altLang="ko-KR" sz="1400" dirty="0">
                <a:latin typeface="+mn-ea"/>
              </a:rPr>
              <a:t> </a:t>
            </a:r>
            <a:r>
              <a:rPr kumimoji="1" lang="ko-KR" altLang="en-US" sz="1400" dirty="0" err="1" smtClean="0">
                <a:latin typeface="+mn-ea"/>
              </a:rPr>
              <a:t>고소작업의</a:t>
            </a:r>
            <a:r>
              <a:rPr kumimoji="1" lang="ko-KR" altLang="en-US" sz="1400" dirty="0" smtClean="0">
                <a:latin typeface="+mn-ea"/>
              </a:rPr>
              <a:t> 위험성 및 </a:t>
            </a:r>
            <a:r>
              <a:rPr kumimoji="1" lang="ko-KR" altLang="en-US" sz="1400" dirty="0" err="1" smtClean="0">
                <a:latin typeface="+mn-ea"/>
              </a:rPr>
              <a:t>분진등의</a:t>
            </a:r>
            <a:r>
              <a:rPr kumimoji="1" lang="ko-KR" altLang="en-US" sz="1400" dirty="0" smtClean="0">
                <a:latin typeface="+mn-ea"/>
              </a:rPr>
              <a:t> 영향을 고려하여</a:t>
            </a:r>
            <a:r>
              <a:rPr kumimoji="1" lang="en-US" altLang="ko-KR" sz="1400" dirty="0" smtClean="0">
                <a:latin typeface="+mn-ea"/>
              </a:rPr>
              <a:t>, </a:t>
            </a:r>
            <a:r>
              <a:rPr kumimoji="1" lang="ko-KR" altLang="en-US" sz="1400" dirty="0" smtClean="0">
                <a:latin typeface="+mn-ea"/>
              </a:rPr>
              <a:t>작업자의 경사면 </a:t>
            </a:r>
            <a:r>
              <a:rPr kumimoji="1" lang="en-US" altLang="ko-KR" sz="1400" dirty="0" smtClean="0">
                <a:latin typeface="+mn-ea"/>
              </a:rPr>
              <a:t/>
            </a:r>
            <a:br>
              <a:rPr kumimoji="1" lang="en-US" altLang="ko-KR" sz="1400" dirty="0" smtClean="0">
                <a:latin typeface="+mn-ea"/>
              </a:rPr>
            </a:br>
            <a:r>
              <a:rPr kumimoji="1" lang="en-US" altLang="ko-KR" sz="1400" dirty="0" smtClean="0">
                <a:latin typeface="+mn-ea"/>
              </a:rPr>
              <a:t>  </a:t>
            </a:r>
            <a:r>
              <a:rPr kumimoji="1" lang="ko-KR" altLang="en-US" sz="1400" dirty="0" smtClean="0">
                <a:latin typeface="+mn-ea"/>
              </a:rPr>
              <a:t>작업을 최소화 할 수 있는 방안이 필요함</a:t>
            </a:r>
            <a:r>
              <a:rPr kumimoji="1" lang="en-US" altLang="ko-KR" sz="1400" dirty="0" smtClean="0">
                <a:latin typeface="+mn-ea"/>
              </a:rPr>
              <a:t>.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+mn-ea"/>
              </a:rPr>
              <a:t>• </a:t>
            </a:r>
            <a:r>
              <a:rPr kumimoji="1" lang="ko-KR" altLang="en-US" sz="1400" dirty="0" smtClean="0">
                <a:latin typeface="+mn-ea"/>
              </a:rPr>
              <a:t>기존에는 작업자들이 사다리를 타고 경사면에 직접 올라가</a:t>
            </a:r>
            <a:r>
              <a:rPr kumimoji="1" lang="en-US" altLang="ko-KR" sz="1400" dirty="0" smtClean="0">
                <a:latin typeface="+mn-ea"/>
              </a:rPr>
              <a:t> </a:t>
            </a:r>
            <a:r>
              <a:rPr kumimoji="1" lang="ko-KR" altLang="en-US" sz="1400" dirty="0" smtClean="0">
                <a:latin typeface="+mn-ea"/>
              </a:rPr>
              <a:t>작업을 진행함</a:t>
            </a:r>
            <a:r>
              <a:rPr kumimoji="1" lang="en-US" altLang="ko-KR" sz="1400" dirty="0" smtClean="0">
                <a:latin typeface="+mn-ea"/>
              </a:rPr>
              <a:t>.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+mn-ea"/>
              </a:rPr>
              <a:t>• </a:t>
            </a:r>
            <a:r>
              <a:rPr kumimoji="1" lang="ko-KR" altLang="en-US" sz="1400" dirty="0" smtClean="0">
                <a:latin typeface="+mn-ea"/>
              </a:rPr>
              <a:t>본 과제를 통해 경사면을 주행하며</a:t>
            </a:r>
            <a:r>
              <a:rPr kumimoji="1" lang="en-US" altLang="ko-KR" sz="1400" dirty="0" smtClean="0">
                <a:latin typeface="+mn-ea"/>
              </a:rPr>
              <a:t>, </a:t>
            </a:r>
            <a:r>
              <a:rPr kumimoji="1" lang="ko-KR" altLang="en-US" sz="1400" dirty="0" err="1" smtClean="0">
                <a:latin typeface="+mn-ea"/>
              </a:rPr>
              <a:t>스위핑이</a:t>
            </a:r>
            <a:r>
              <a:rPr kumimoji="1" lang="ko-KR" altLang="en-US" sz="1400" dirty="0" smtClean="0">
                <a:latin typeface="+mn-ea"/>
              </a:rPr>
              <a:t> 가능한 장비를 개발함</a:t>
            </a:r>
            <a:endParaRPr kumimoji="1" lang="en-US" altLang="ko-KR" sz="14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63859" y="3045883"/>
            <a:ext cx="473206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1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현대체 Medium" panose="02020503020101020101" pitchFamily="18" charset="-127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212763" y="3389299"/>
            <a:ext cx="1441420" cy="48218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+mn-ea"/>
              </a:rPr>
              <a:t>▣ 개발 목적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4666" y="3848130"/>
            <a:ext cx="4432350" cy="23891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경사면 </a:t>
            </a:r>
            <a:r>
              <a:rPr lang="ko-KR" altLang="en-US" sz="1400" dirty="0" err="1" smtClean="0">
                <a:solidFill>
                  <a:schemeClr val="tx1"/>
                </a:solidFill>
                <a:latin typeface="+mn-ea"/>
              </a:rPr>
              <a:t>스위핑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장치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LNG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선 경사면 오염물질 제거 장비 개발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경사면 주행 및 오염물질 제거를 위한 </a:t>
            </a:r>
            <a:r>
              <a:rPr lang="ko-KR" altLang="en-US" sz="1400" dirty="0" err="1" smtClean="0">
                <a:solidFill>
                  <a:schemeClr val="tx1"/>
                </a:solidFill>
                <a:latin typeface="+mn-ea"/>
              </a:rPr>
              <a:t>스위핑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장비 개발 필요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왼쪽 화살표 10"/>
          <p:cNvSpPr/>
          <p:nvPr/>
        </p:nvSpPr>
        <p:spPr bwMode="auto">
          <a:xfrm flipH="1">
            <a:off x="5348942" y="4391947"/>
            <a:ext cx="439140" cy="1301547"/>
          </a:xfrm>
          <a:prstGeom prst="leftArrow">
            <a:avLst>
              <a:gd name="adj1" fmla="val 72493"/>
              <a:gd name="adj2" fmla="val 36980"/>
            </a:avLst>
          </a:prstGeom>
          <a:gradFill flip="none" rotWithShape="1">
            <a:gsLst>
              <a:gs pos="0">
                <a:srgbClr val="000000"/>
              </a:gs>
              <a:gs pos="34000">
                <a:srgbClr val="000000"/>
              </a:gs>
              <a:gs pos="100000">
                <a:sysClr val="window" lastClr="FFFFFF">
                  <a:alpha val="38000"/>
                </a:sysClr>
              </a:gs>
            </a:gsLst>
            <a:lin ang="0" scaled="1"/>
            <a:tileRect/>
          </a:gra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0476" tIns="40238" rIns="80476" bIns="40238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04763" latinLnBrk="0">
              <a:spcBef>
                <a:spcPct val="50000"/>
              </a:spcBef>
              <a:defRPr/>
            </a:pPr>
            <a:endParaRPr lang="ko-KR" altLang="en-US" sz="1050" kern="0">
              <a:solidFill>
                <a:srgbClr val="4D4C4E"/>
              </a:solidFill>
              <a:latin typeface="+mn-ea"/>
            </a:endParaRPr>
          </a:p>
        </p:txBody>
      </p:sp>
      <p:sp>
        <p:nvSpPr>
          <p:cNvPr id="12" name="AutoShape 29"/>
          <p:cNvSpPr>
            <a:spLocks noChangeArrowheads="1"/>
          </p:cNvSpPr>
          <p:nvPr/>
        </p:nvSpPr>
        <p:spPr bwMode="auto">
          <a:xfrm>
            <a:off x="6076628" y="3848130"/>
            <a:ext cx="2692797" cy="2389182"/>
          </a:xfrm>
          <a:prstGeom prst="roundRect">
            <a:avLst>
              <a:gd name="adj" fmla="val 7704"/>
            </a:avLst>
          </a:prstGeom>
          <a:noFill/>
          <a:ln w="38100" algn="ctr">
            <a:solidFill>
              <a:srgbClr val="5F5F5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476" tIns="40238" rIns="80476" bIns="4023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ko-KR" altLang="en-US" dirty="0" smtClean="0">
                <a:solidFill>
                  <a:srgbClr val="000000"/>
                </a:solidFill>
                <a:latin typeface="+mn-ea"/>
                <a:cs typeface="현대체 Medium" panose="02020503020101020101" pitchFamily="18" charset="-127"/>
              </a:rPr>
              <a:t>경사면 주행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cs typeface="현대체 Medium" panose="02020503020101020101" pitchFamily="18" charset="-127"/>
              </a:rPr>
              <a:t>스위핑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현대체 Medium" panose="02020503020101020101" pitchFamily="18" charset="-127"/>
              </a:rPr>
              <a:t> 장비 개발</a:t>
            </a:r>
            <a:endParaRPr lang="en-US" altLang="ko-KR" dirty="0">
              <a:solidFill>
                <a:srgbClr val="000000"/>
              </a:solidFill>
              <a:latin typeface="+mn-ea"/>
              <a:cs typeface="현대체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77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015342" y="3416874"/>
            <a:ext cx="5875317" cy="813900"/>
            <a:chOff x="1701801" y="3871553"/>
            <a:chExt cx="6364926" cy="813900"/>
          </a:xfrm>
        </p:grpSpPr>
        <p:sp>
          <p:nvSpPr>
            <p:cNvPr id="9" name="Freeform 23"/>
            <p:cNvSpPr>
              <a:spLocks/>
            </p:cNvSpPr>
            <p:nvPr/>
          </p:nvSpPr>
          <p:spPr bwMode="ltGray">
            <a:xfrm>
              <a:off x="1701801" y="3871553"/>
              <a:ext cx="2847822" cy="813900"/>
            </a:xfrm>
            <a:custGeom>
              <a:avLst/>
              <a:gdLst>
                <a:gd name="T0" fmla="*/ 0 w 735"/>
                <a:gd name="T1" fmla="*/ 0 h 532"/>
                <a:gd name="T2" fmla="*/ 382 w 735"/>
                <a:gd name="T3" fmla="*/ 202 h 532"/>
                <a:gd name="T4" fmla="*/ 577 w 735"/>
                <a:gd name="T5" fmla="*/ 202 h 532"/>
                <a:gd name="T6" fmla="*/ 637 w 735"/>
                <a:gd name="T7" fmla="*/ 249 h 532"/>
                <a:gd name="T8" fmla="*/ 639 w 735"/>
                <a:gd name="T9" fmla="*/ 402 h 532"/>
                <a:gd name="T10" fmla="*/ 598 w 735"/>
                <a:gd name="T11" fmla="*/ 400 h 532"/>
                <a:gd name="T12" fmla="*/ 669 w 735"/>
                <a:gd name="T13" fmla="*/ 532 h 532"/>
                <a:gd name="T14" fmla="*/ 735 w 735"/>
                <a:gd name="T15" fmla="*/ 402 h 532"/>
                <a:gd name="T16" fmla="*/ 696 w 735"/>
                <a:gd name="T17" fmla="*/ 402 h 532"/>
                <a:gd name="T18" fmla="*/ 694 w 735"/>
                <a:gd name="T19" fmla="*/ 226 h 532"/>
                <a:gd name="T20" fmla="*/ 616 w 735"/>
                <a:gd name="T21" fmla="*/ 150 h 532"/>
                <a:gd name="T22" fmla="*/ 335 w 735"/>
                <a:gd name="T23" fmla="*/ 149 h 532"/>
                <a:gd name="T24" fmla="*/ 69 w 735"/>
                <a:gd name="T25" fmla="*/ 0 h 532"/>
                <a:gd name="T26" fmla="*/ 0 w 735"/>
                <a:gd name="T2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0"/>
                  </a:schemeClr>
                </a:gs>
                <a:gs pos="100000">
                  <a:schemeClr val="tx1">
                    <a:alpha val="60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ltGray">
            <a:xfrm>
              <a:off x="4665357" y="3871553"/>
              <a:ext cx="579744" cy="813900"/>
            </a:xfrm>
            <a:custGeom>
              <a:avLst/>
              <a:gdLst>
                <a:gd name="T0" fmla="*/ 37 w 142"/>
                <a:gd name="T1" fmla="*/ 1 h 604"/>
                <a:gd name="T2" fmla="*/ 45 w 142"/>
                <a:gd name="T3" fmla="*/ 472 h 604"/>
                <a:gd name="T4" fmla="*/ 0 w 142"/>
                <a:gd name="T5" fmla="*/ 474 h 604"/>
                <a:gd name="T6" fmla="*/ 72 w 142"/>
                <a:gd name="T7" fmla="*/ 604 h 604"/>
                <a:gd name="T8" fmla="*/ 142 w 142"/>
                <a:gd name="T9" fmla="*/ 474 h 604"/>
                <a:gd name="T10" fmla="*/ 100 w 142"/>
                <a:gd name="T11" fmla="*/ 474 h 604"/>
                <a:gd name="T12" fmla="*/ 99 w 142"/>
                <a:gd name="T13" fmla="*/ 0 h 604"/>
                <a:gd name="T14" fmla="*/ 37 w 142"/>
                <a:gd name="T1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0"/>
                  </a:schemeClr>
                </a:gs>
                <a:gs pos="100000">
                  <a:schemeClr val="tx1">
                    <a:alpha val="60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ltGray">
            <a:xfrm flipH="1">
              <a:off x="5347341" y="3871553"/>
              <a:ext cx="2719386" cy="813900"/>
            </a:xfrm>
            <a:custGeom>
              <a:avLst/>
              <a:gdLst>
                <a:gd name="T0" fmla="*/ 0 w 735"/>
                <a:gd name="T1" fmla="*/ 0 h 532"/>
                <a:gd name="T2" fmla="*/ 382 w 735"/>
                <a:gd name="T3" fmla="*/ 202 h 532"/>
                <a:gd name="T4" fmla="*/ 577 w 735"/>
                <a:gd name="T5" fmla="*/ 202 h 532"/>
                <a:gd name="T6" fmla="*/ 637 w 735"/>
                <a:gd name="T7" fmla="*/ 249 h 532"/>
                <a:gd name="T8" fmla="*/ 639 w 735"/>
                <a:gd name="T9" fmla="*/ 402 h 532"/>
                <a:gd name="T10" fmla="*/ 598 w 735"/>
                <a:gd name="T11" fmla="*/ 400 h 532"/>
                <a:gd name="T12" fmla="*/ 669 w 735"/>
                <a:gd name="T13" fmla="*/ 532 h 532"/>
                <a:gd name="T14" fmla="*/ 735 w 735"/>
                <a:gd name="T15" fmla="*/ 402 h 532"/>
                <a:gd name="T16" fmla="*/ 696 w 735"/>
                <a:gd name="T17" fmla="*/ 402 h 532"/>
                <a:gd name="T18" fmla="*/ 694 w 735"/>
                <a:gd name="T19" fmla="*/ 226 h 532"/>
                <a:gd name="T20" fmla="*/ 616 w 735"/>
                <a:gd name="T21" fmla="*/ 150 h 532"/>
                <a:gd name="T22" fmla="*/ 335 w 735"/>
                <a:gd name="T23" fmla="*/ 149 h 532"/>
                <a:gd name="T24" fmla="*/ 69 w 735"/>
                <a:gd name="T25" fmla="*/ 0 h 532"/>
                <a:gd name="T26" fmla="*/ 0 w 735"/>
                <a:gd name="T2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0"/>
                  </a:schemeClr>
                </a:gs>
                <a:gs pos="100000">
                  <a:schemeClr val="tx1">
                    <a:alpha val="60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목표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184950"/>
              </p:ext>
            </p:extLst>
          </p:nvPr>
        </p:nvGraphicFramePr>
        <p:xfrm>
          <a:off x="1064568" y="1663584"/>
          <a:ext cx="2520280" cy="1886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812495683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경사면 주행 장비</a:t>
                      </a:r>
                      <a:endParaRPr lang="ko-KR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06683"/>
                  </a:ext>
                </a:extLst>
              </a:tr>
              <a:tr h="1028659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경사면 </a:t>
                      </a:r>
                      <a:r>
                        <a:rPr lang="ko-KR" altLang="en-US" sz="1400" dirty="0" err="1" smtClean="0"/>
                        <a:t>주행장치</a:t>
                      </a:r>
                      <a:r>
                        <a:rPr lang="ko-KR" altLang="en-US" sz="1400" dirty="0" smtClean="0"/>
                        <a:t> 개발</a:t>
                      </a:r>
                      <a:endParaRPr lang="en-US" altLang="ko-KR" sz="140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 smtClean="0"/>
                        <a:t>    * </a:t>
                      </a:r>
                      <a:r>
                        <a:rPr lang="ko-KR" altLang="en-US" sz="1400" dirty="0" smtClean="0"/>
                        <a:t>대응각도 </a:t>
                      </a:r>
                      <a:r>
                        <a:rPr lang="en-US" altLang="ko-KR" sz="1400" dirty="0" smtClean="0"/>
                        <a:t>115~120</a:t>
                      </a:r>
                      <a:r>
                        <a:rPr lang="ko-KR" altLang="en-US" sz="1400" dirty="0" smtClean="0"/>
                        <a:t>도</a:t>
                      </a:r>
                      <a:endParaRPr lang="en-US" altLang="ko-KR" sz="1400" dirty="0" smtClean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자석 </a:t>
                      </a:r>
                      <a:r>
                        <a:rPr lang="ko-KR" altLang="en-US" sz="1400" dirty="0" err="1" smtClean="0"/>
                        <a:t>부착형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주행장치</a:t>
                      </a:r>
                      <a:endParaRPr lang="en-US" altLang="ko-KR" sz="140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 smtClean="0"/>
                        <a:t>    * </a:t>
                      </a:r>
                      <a:r>
                        <a:rPr lang="ko-KR" altLang="en-US" sz="1400" dirty="0" err="1" smtClean="0"/>
                        <a:t>자석부착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무한궤도 주행</a:t>
                      </a:r>
                      <a:endParaRPr lang="en-US" altLang="ko-KR" sz="1400" dirty="0" smtClean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주행 속도 </a:t>
                      </a:r>
                      <a:r>
                        <a:rPr lang="en-US" altLang="ko-KR" sz="1400" dirty="0" smtClean="0"/>
                        <a:t>: 10m/min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5851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80527"/>
              </p:ext>
            </p:extLst>
          </p:nvPr>
        </p:nvGraphicFramePr>
        <p:xfrm>
          <a:off x="3944888" y="1663584"/>
          <a:ext cx="2365896" cy="1604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896">
                  <a:extLst>
                    <a:ext uri="{9D8B030D-6E8A-4147-A177-3AD203B41FA5}">
                      <a16:colId xmlns:a16="http://schemas.microsoft.com/office/drawing/2014/main" val="1812495683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스위핑</a:t>
                      </a:r>
                      <a:r>
                        <a:rPr lang="ko-KR" altLang="en-US" sz="2000" dirty="0" smtClean="0"/>
                        <a:t> 장치</a:t>
                      </a:r>
                      <a:endParaRPr lang="ko-KR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06683"/>
                  </a:ext>
                </a:extLst>
              </a:tr>
              <a:tr h="1028659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err="1" smtClean="0"/>
                        <a:t>스위핑</a:t>
                      </a:r>
                      <a:r>
                        <a:rPr lang="ko-KR" altLang="en-US" sz="1400" dirty="0" smtClean="0"/>
                        <a:t> 양 조절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smtClean="0"/>
                        <a:t>*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err="1" smtClean="0"/>
                        <a:t>스위핑</a:t>
                      </a:r>
                      <a:r>
                        <a:rPr lang="ko-KR" altLang="en-US" sz="1400" dirty="0" smtClean="0"/>
                        <a:t> 툴 깊이 조절 기능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err="1" smtClean="0"/>
                        <a:t>스위핑</a:t>
                      </a:r>
                      <a:r>
                        <a:rPr lang="ko-KR" altLang="en-US" sz="1400" dirty="0" smtClean="0"/>
                        <a:t> 툴 교체 용이할 것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smtClean="0"/>
                        <a:t>* </a:t>
                      </a:r>
                      <a:r>
                        <a:rPr lang="ko-KR" altLang="en-US" sz="1400" dirty="0" err="1" smtClean="0"/>
                        <a:t>벨크로를</a:t>
                      </a:r>
                      <a:r>
                        <a:rPr lang="ko-KR" altLang="en-US" sz="1400" dirty="0" smtClean="0"/>
                        <a:t> 이용한 </a:t>
                      </a:r>
                      <a:r>
                        <a:rPr lang="ko-KR" altLang="en-US" sz="1400" dirty="0" err="1" smtClean="0"/>
                        <a:t>교체형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5851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69060"/>
              </p:ext>
            </p:extLst>
          </p:nvPr>
        </p:nvGraphicFramePr>
        <p:xfrm>
          <a:off x="6753200" y="1663584"/>
          <a:ext cx="2839132" cy="19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132">
                  <a:extLst>
                    <a:ext uri="{9D8B030D-6E8A-4147-A177-3AD203B41FA5}">
                      <a16:colId xmlns:a16="http://schemas.microsoft.com/office/drawing/2014/main" val="1812495683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원격 제어 장치</a:t>
                      </a:r>
                      <a:endParaRPr lang="ko-KR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06683"/>
                  </a:ext>
                </a:extLst>
              </a:tr>
              <a:tr h="1028659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표준 제어기 사용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smtClean="0"/>
                        <a:t>*</a:t>
                      </a:r>
                      <a:r>
                        <a:rPr lang="en-US" altLang="ko-KR" sz="1400" baseline="0" dirty="0" smtClean="0"/>
                        <a:t> PLC</a:t>
                      </a:r>
                      <a:r>
                        <a:rPr lang="ko-KR" altLang="en-US" sz="1400" baseline="0" dirty="0" smtClean="0"/>
                        <a:t>를 이용한 제어기 사용</a:t>
                      </a:r>
                      <a:r>
                        <a:rPr lang="en-US" altLang="ko-KR" sz="1400" baseline="0" dirty="0" smtClean="0"/>
                        <a:t/>
                      </a:r>
                      <a:br>
                        <a:rPr lang="en-US" altLang="ko-KR" sz="1400" baseline="0" dirty="0" smtClean="0"/>
                      </a:br>
                      <a:r>
                        <a:rPr lang="en-US" altLang="ko-KR" sz="1400" baseline="0" dirty="0" smtClean="0"/>
                        <a:t>  (</a:t>
                      </a:r>
                      <a:r>
                        <a:rPr lang="ko-KR" altLang="en-US" sz="1400" baseline="0" dirty="0" smtClean="0"/>
                        <a:t>안정성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범용성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교체 용이성</a:t>
                      </a:r>
                      <a:r>
                        <a:rPr lang="en-US" altLang="ko-KR" sz="1400" baseline="0" dirty="0" smtClean="0"/>
                        <a:t>)</a:t>
                      </a:r>
                      <a:endParaRPr lang="en-US" altLang="ko-KR" sz="14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유선 리모컨 활용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smtClean="0"/>
                        <a:t>* </a:t>
                      </a:r>
                      <a:r>
                        <a:rPr lang="ko-KR" altLang="en-US" sz="1400" dirty="0" smtClean="0"/>
                        <a:t>현장에서 혼선 방지를 위한 유선 리모컨 사용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최대 </a:t>
                      </a:r>
                      <a:r>
                        <a:rPr lang="en-US" altLang="ko-KR" sz="1400" dirty="0" smtClean="0"/>
                        <a:t>20m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까지 대응 가능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58517"/>
                  </a:ext>
                </a:extLst>
              </a:tr>
            </a:tbl>
          </a:graphicData>
        </a:graphic>
      </p:graphicFrame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217453" y="4653136"/>
            <a:ext cx="7471093" cy="1217821"/>
          </a:xfrm>
          <a:prstGeom prst="roundRect">
            <a:avLst>
              <a:gd name="adj" fmla="val 16667"/>
            </a:avLst>
          </a:prstGeom>
          <a:noFill/>
          <a:ln w="57150" cap="sq">
            <a:solidFill>
              <a:schemeClr val="tx1">
                <a:lumMod val="95000"/>
                <a:lumOff val="5000"/>
                <a:alpha val="52548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000" b="1" dirty="0" smtClean="0">
                <a:latin typeface="맑은 고딕" pitchFamily="50" charset="-127"/>
                <a:cs typeface="Arial" charset="0"/>
              </a:rPr>
              <a:t>경사면 </a:t>
            </a:r>
            <a:r>
              <a:rPr lang="ko-KR" altLang="en-US" sz="2000" b="1" dirty="0" err="1" smtClean="0">
                <a:latin typeface="맑은 고딕" pitchFamily="50" charset="-127"/>
                <a:cs typeface="Arial" charset="0"/>
              </a:rPr>
              <a:t>스위핑</a:t>
            </a:r>
            <a:r>
              <a:rPr lang="ko-KR" altLang="en-US" sz="2000" b="1" dirty="0" smtClean="0">
                <a:latin typeface="맑은 고딕" pitchFamily="50" charset="-127"/>
                <a:cs typeface="Arial" charset="0"/>
              </a:rPr>
              <a:t> 장비 개발</a:t>
            </a:r>
            <a:endParaRPr lang="en-US" altLang="ko-KR" sz="2000" b="1" dirty="0" smtClean="0">
              <a:latin typeface="맑은 고딕" pitchFamily="50" charset="-127"/>
              <a:cs typeface="Arial" charset="0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1400" b="1" dirty="0" smtClean="0">
                <a:latin typeface="맑은 고딕" pitchFamily="50" charset="-127"/>
                <a:cs typeface="Arial" charset="0"/>
              </a:rPr>
              <a:t>원격 제어 </a:t>
            </a:r>
            <a:r>
              <a:rPr lang="en-US" altLang="ko-KR" sz="1400" b="1" dirty="0" smtClean="0">
                <a:latin typeface="맑은 고딕" pitchFamily="50" charset="-127"/>
                <a:cs typeface="Arial" charset="0"/>
              </a:rPr>
              <a:t>&amp; </a:t>
            </a:r>
            <a:r>
              <a:rPr lang="ko-KR" altLang="en-US" sz="1400" b="1" dirty="0" smtClean="0">
                <a:latin typeface="맑은 고딕" pitchFamily="50" charset="-127"/>
                <a:cs typeface="Arial" charset="0"/>
              </a:rPr>
              <a:t>경사면 </a:t>
            </a:r>
            <a:r>
              <a:rPr lang="ko-KR" altLang="en-US" sz="1400" b="1" dirty="0" err="1" smtClean="0">
                <a:latin typeface="맑은 고딕" pitchFamily="50" charset="-127"/>
                <a:cs typeface="Arial" charset="0"/>
              </a:rPr>
              <a:t>스위핑</a:t>
            </a:r>
            <a:endParaRPr lang="ko-KR" altLang="en-US" b="1" dirty="0">
              <a:latin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7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내용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대상 작업장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>
            <a:off x="908587" y="1467450"/>
            <a:ext cx="4248472" cy="2448273"/>
            <a:chOff x="200473" y="1165998"/>
            <a:chExt cx="5192751" cy="3094222"/>
          </a:xfrm>
        </p:grpSpPr>
        <p:grpSp>
          <p:nvGrpSpPr>
            <p:cNvPr id="29" name="그룹 28"/>
            <p:cNvGrpSpPr/>
            <p:nvPr/>
          </p:nvGrpSpPr>
          <p:grpSpPr>
            <a:xfrm>
              <a:off x="200473" y="1484785"/>
              <a:ext cx="5192751" cy="2775435"/>
              <a:chOff x="200472" y="1484784"/>
              <a:chExt cx="5192747" cy="2775434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0472" y="1484784"/>
                <a:ext cx="5192747" cy="2775434"/>
              </a:xfrm>
              <a:prstGeom prst="rect">
                <a:avLst/>
              </a:prstGeom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2432720" y="1700808"/>
                <a:ext cx="1440160" cy="64807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496615" y="1700808"/>
                <a:ext cx="432049" cy="64807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3" name="직선 화살표 연결선 32"/>
            <p:cNvCxnSpPr>
              <a:endCxn id="28" idx="0"/>
            </p:cNvCxnSpPr>
            <p:nvPr/>
          </p:nvCxnSpPr>
          <p:spPr>
            <a:xfrm flipH="1">
              <a:off x="1712641" y="1340769"/>
              <a:ext cx="576065" cy="36004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endCxn id="27" idx="0"/>
            </p:cNvCxnSpPr>
            <p:nvPr/>
          </p:nvCxnSpPr>
          <p:spPr>
            <a:xfrm>
              <a:off x="2648746" y="1340768"/>
              <a:ext cx="504056" cy="36004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2018674" y="1165998"/>
              <a:ext cx="900100" cy="396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2"/>
                  </a:solidFill>
                </a:rPr>
                <a:t>작업영역</a:t>
              </a:r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2359" y="1611519"/>
            <a:ext cx="2995059" cy="21478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402359" y="4454656"/>
            <a:ext cx="2995059" cy="19712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자유형 5"/>
          <p:cNvSpPr/>
          <p:nvPr/>
        </p:nvSpPr>
        <p:spPr>
          <a:xfrm>
            <a:off x="5385048" y="2276872"/>
            <a:ext cx="3000139" cy="1518962"/>
          </a:xfrm>
          <a:custGeom>
            <a:avLst/>
            <a:gdLst>
              <a:gd name="connsiteX0" fmla="*/ 0 w 3000139"/>
              <a:gd name="connsiteY0" fmla="*/ 204039 h 1518962"/>
              <a:gd name="connsiteX1" fmla="*/ 0 w 3000139"/>
              <a:gd name="connsiteY1" fmla="*/ 1518962 h 1518962"/>
              <a:gd name="connsiteX2" fmla="*/ 3000139 w 3000139"/>
              <a:gd name="connsiteY2" fmla="*/ 294724 h 1518962"/>
              <a:gd name="connsiteX3" fmla="*/ 2909455 w 3000139"/>
              <a:gd name="connsiteY3" fmla="*/ 0 h 1518962"/>
              <a:gd name="connsiteX4" fmla="*/ 0 w 3000139"/>
              <a:gd name="connsiteY4" fmla="*/ 204039 h 151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139" h="1518962">
                <a:moveTo>
                  <a:pt x="0" y="204039"/>
                </a:moveTo>
                <a:lnTo>
                  <a:pt x="0" y="1518962"/>
                </a:lnTo>
                <a:lnTo>
                  <a:pt x="3000139" y="294724"/>
                </a:lnTo>
                <a:lnTo>
                  <a:pt x="2909455" y="0"/>
                </a:lnTo>
                <a:lnTo>
                  <a:pt x="0" y="204039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6526049" y="4056003"/>
            <a:ext cx="1138188" cy="33591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6243" y="4454656"/>
            <a:ext cx="1558670" cy="1976810"/>
          </a:xfrm>
          <a:prstGeom prst="rect">
            <a:avLst/>
          </a:prstGeom>
          <a:ln w="9525">
            <a:solidFill>
              <a:schemeClr val="tx2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1846799" y="3483675"/>
            <a:ext cx="1666063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작업 영역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개념도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7179" y="3642551"/>
            <a:ext cx="151216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작업 영역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실물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37179" y="6315571"/>
            <a:ext cx="151216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작업 영역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확대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99494" y="6315571"/>
            <a:ext cx="151216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실 작업 사진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38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0842" y="1762787"/>
            <a:ext cx="3474742" cy="46329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내용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기존 작업 분석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875745" y="1697645"/>
            <a:ext cx="3524852" cy="4719228"/>
            <a:chOff x="957943" y="1175657"/>
            <a:chExt cx="3524852" cy="471922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5018" y="1196753"/>
              <a:ext cx="3507777" cy="467703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957943" y="1175657"/>
              <a:ext cx="3512457" cy="3062514"/>
            </a:xfrm>
            <a:custGeom>
              <a:avLst/>
              <a:gdLst>
                <a:gd name="connsiteX0" fmla="*/ 0 w 3512457"/>
                <a:gd name="connsiteY0" fmla="*/ 0 h 3062514"/>
                <a:gd name="connsiteX1" fmla="*/ 0 w 3512457"/>
                <a:gd name="connsiteY1" fmla="*/ 3062514 h 3062514"/>
                <a:gd name="connsiteX2" fmla="*/ 3512457 w 3512457"/>
                <a:gd name="connsiteY2" fmla="*/ 3062514 h 3062514"/>
                <a:gd name="connsiteX3" fmla="*/ 3512457 w 3512457"/>
                <a:gd name="connsiteY3" fmla="*/ 29029 h 3062514"/>
                <a:gd name="connsiteX4" fmla="*/ 0 w 3512457"/>
                <a:gd name="connsiteY4" fmla="*/ 0 h 306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457" h="3062514">
                  <a:moveTo>
                    <a:pt x="0" y="0"/>
                  </a:moveTo>
                  <a:lnTo>
                    <a:pt x="0" y="3062514"/>
                  </a:lnTo>
                  <a:lnTo>
                    <a:pt x="3512457" y="3062514"/>
                  </a:lnTo>
                  <a:lnTo>
                    <a:pt x="3512457" y="29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957943" y="4222913"/>
              <a:ext cx="3524852" cy="1671972"/>
            </a:xfrm>
            <a:custGeom>
              <a:avLst/>
              <a:gdLst>
                <a:gd name="connsiteX0" fmla="*/ 0 w 3512457"/>
                <a:gd name="connsiteY0" fmla="*/ 0 h 3062514"/>
                <a:gd name="connsiteX1" fmla="*/ 0 w 3512457"/>
                <a:gd name="connsiteY1" fmla="*/ 3062514 h 3062514"/>
                <a:gd name="connsiteX2" fmla="*/ 3512457 w 3512457"/>
                <a:gd name="connsiteY2" fmla="*/ 3062514 h 3062514"/>
                <a:gd name="connsiteX3" fmla="*/ 3512457 w 3512457"/>
                <a:gd name="connsiteY3" fmla="*/ 29029 h 3062514"/>
                <a:gd name="connsiteX4" fmla="*/ 0 w 3512457"/>
                <a:gd name="connsiteY4" fmla="*/ 0 h 306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2457" h="3062514">
                  <a:moveTo>
                    <a:pt x="0" y="0"/>
                  </a:moveTo>
                  <a:lnTo>
                    <a:pt x="0" y="3062514"/>
                  </a:lnTo>
                  <a:lnTo>
                    <a:pt x="3512457" y="3062514"/>
                  </a:lnTo>
                  <a:lnTo>
                    <a:pt x="3512457" y="29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>
                <a:alpha val="3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667833" y="2058523"/>
            <a:ext cx="122413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&lt;</a:t>
            </a:r>
            <a:r>
              <a:rPr lang="ko-KR" altLang="en-US" sz="14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400" dirty="0" smtClean="0">
                <a:solidFill>
                  <a:schemeClr val="tx2"/>
                </a:solidFill>
              </a:rPr>
              <a:t> 후</a:t>
            </a:r>
            <a:r>
              <a:rPr lang="en-US" altLang="ko-KR" sz="1400" dirty="0" smtClean="0">
                <a:solidFill>
                  <a:schemeClr val="tx2"/>
                </a:solidFill>
              </a:rPr>
              <a:t>&gt;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67833" y="5339452"/>
            <a:ext cx="122413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</a:rPr>
              <a:t>&lt;</a:t>
            </a:r>
            <a:r>
              <a:rPr lang="ko-KR" altLang="en-US" sz="140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400" dirty="0" smtClean="0">
                <a:solidFill>
                  <a:schemeClr val="tx2"/>
                </a:solidFill>
              </a:rPr>
              <a:t> 전</a:t>
            </a:r>
            <a:r>
              <a:rPr lang="en-US" altLang="ko-KR" sz="1400" dirty="0" smtClean="0">
                <a:solidFill>
                  <a:schemeClr val="tx2"/>
                </a:solidFill>
              </a:rPr>
              <a:t>&gt;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18447" y="3107842"/>
            <a:ext cx="19441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2"/>
                </a:solidFill>
              </a:rPr>
              <a:t>&lt;</a:t>
            </a:r>
            <a:r>
              <a:rPr lang="ko-KR" altLang="en-US" sz="1050" dirty="0" err="1" smtClean="0">
                <a:solidFill>
                  <a:schemeClr val="tx2"/>
                </a:solidFill>
              </a:rPr>
              <a:t>필러블</a:t>
            </a:r>
            <a:r>
              <a:rPr lang="ko-KR" altLang="en-US" sz="1050" dirty="0" smtClean="0">
                <a:solidFill>
                  <a:schemeClr val="tx2"/>
                </a:solidFill>
              </a:rPr>
              <a:t> 도료 박리 면</a:t>
            </a:r>
            <a:r>
              <a:rPr lang="en-US" altLang="ko-KR" sz="1050" dirty="0" smtClean="0">
                <a:solidFill>
                  <a:schemeClr val="tx2"/>
                </a:solidFill>
              </a:rPr>
              <a:t>&gt;</a:t>
            </a:r>
            <a:endParaRPr lang="ko-KR" altLang="en-US" sz="1050" dirty="0">
              <a:solidFill>
                <a:schemeClr val="tx2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61973" y="5555476"/>
            <a:ext cx="244825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2"/>
                </a:solidFill>
              </a:rPr>
              <a:t>&lt;</a:t>
            </a:r>
            <a:r>
              <a:rPr lang="ko-KR" altLang="en-US" sz="1100" dirty="0" err="1" smtClean="0">
                <a:solidFill>
                  <a:schemeClr val="tx2"/>
                </a:solidFill>
              </a:rPr>
              <a:t>필러블</a:t>
            </a:r>
            <a:r>
              <a:rPr lang="ko-KR" altLang="en-US" sz="1100" dirty="0" smtClean="0">
                <a:solidFill>
                  <a:schemeClr val="tx2"/>
                </a:solidFill>
              </a:rPr>
              <a:t> 조기 박리</a:t>
            </a:r>
            <a:r>
              <a:rPr lang="en-US" altLang="ko-KR" sz="1100" dirty="0" smtClean="0">
                <a:solidFill>
                  <a:schemeClr val="tx2"/>
                </a:solidFill>
              </a:rPr>
              <a:t>(</a:t>
            </a:r>
            <a:r>
              <a:rPr lang="ko-KR" altLang="en-US" sz="1100" dirty="0" err="1" smtClean="0">
                <a:solidFill>
                  <a:schemeClr val="tx2"/>
                </a:solidFill>
              </a:rPr>
              <a:t>오염면</a:t>
            </a:r>
            <a:r>
              <a:rPr lang="en-US" altLang="ko-KR" sz="1100" dirty="0" smtClean="0">
                <a:solidFill>
                  <a:schemeClr val="tx2"/>
                </a:solidFill>
              </a:rPr>
              <a:t>)&gt;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18447" y="1796261"/>
            <a:ext cx="930697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&lt;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필러블</a:t>
            </a:r>
            <a:r>
              <a:rPr lang="ko-KR" altLang="en-US" sz="1000" dirty="0" smtClean="0">
                <a:solidFill>
                  <a:schemeClr val="tx2"/>
                </a:solidFill>
              </a:rPr>
              <a:t> 도료 미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도포면</a:t>
            </a:r>
            <a:r>
              <a:rPr lang="en-US" altLang="ko-KR" sz="1000" dirty="0" smtClean="0">
                <a:solidFill>
                  <a:schemeClr val="tx2"/>
                </a:solidFill>
              </a:rPr>
              <a:t>&gt;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86098" y="2318083"/>
            <a:ext cx="19441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2"/>
                </a:solidFill>
              </a:rPr>
              <a:t>&lt;</a:t>
            </a:r>
            <a:r>
              <a:rPr lang="ko-KR" altLang="en-US" sz="1050" dirty="0" err="1" smtClean="0">
                <a:solidFill>
                  <a:schemeClr val="tx2"/>
                </a:solidFill>
              </a:rPr>
              <a:t>스위핑</a:t>
            </a:r>
            <a:r>
              <a:rPr lang="ko-KR" altLang="en-US" sz="1050" dirty="0" smtClean="0">
                <a:solidFill>
                  <a:schemeClr val="tx2"/>
                </a:solidFill>
              </a:rPr>
              <a:t> 면</a:t>
            </a:r>
            <a:r>
              <a:rPr lang="en-US" altLang="ko-KR" sz="1050" dirty="0" smtClean="0">
                <a:solidFill>
                  <a:schemeClr val="tx2"/>
                </a:solidFill>
              </a:rPr>
              <a:t>(</a:t>
            </a:r>
            <a:r>
              <a:rPr lang="ko-KR" altLang="en-US" sz="1050" dirty="0" smtClean="0">
                <a:solidFill>
                  <a:schemeClr val="tx2"/>
                </a:solidFill>
              </a:rPr>
              <a:t>작업 후</a:t>
            </a:r>
            <a:r>
              <a:rPr lang="en-US" altLang="ko-KR" sz="1050" dirty="0" smtClean="0">
                <a:solidFill>
                  <a:schemeClr val="tx2"/>
                </a:solidFill>
              </a:rPr>
              <a:t>)&gt;</a:t>
            </a:r>
            <a:endParaRPr lang="ko-KR" altLang="en-US" sz="1050" dirty="0">
              <a:solidFill>
                <a:schemeClr val="tx2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6766560" y="2151913"/>
            <a:ext cx="2029097" cy="3143794"/>
          </a:xfrm>
          <a:custGeom>
            <a:avLst/>
            <a:gdLst>
              <a:gd name="connsiteX0" fmla="*/ 0 w 2029097"/>
              <a:gd name="connsiteY0" fmla="*/ 0 h 3143794"/>
              <a:gd name="connsiteX1" fmla="*/ 0 w 2029097"/>
              <a:gd name="connsiteY1" fmla="*/ 0 h 3143794"/>
              <a:gd name="connsiteX2" fmla="*/ 17417 w 2029097"/>
              <a:gd name="connsiteY2" fmla="*/ 226423 h 3143794"/>
              <a:gd name="connsiteX3" fmla="*/ 26126 w 2029097"/>
              <a:gd name="connsiteY3" fmla="*/ 252549 h 3143794"/>
              <a:gd name="connsiteX4" fmla="*/ 43543 w 2029097"/>
              <a:gd name="connsiteY4" fmla="*/ 322217 h 3143794"/>
              <a:gd name="connsiteX5" fmla="*/ 69669 w 2029097"/>
              <a:gd name="connsiteY5" fmla="*/ 409303 h 3143794"/>
              <a:gd name="connsiteX6" fmla="*/ 87086 w 2029097"/>
              <a:gd name="connsiteY6" fmla="*/ 478972 h 3143794"/>
              <a:gd name="connsiteX7" fmla="*/ 95794 w 2029097"/>
              <a:gd name="connsiteY7" fmla="*/ 513806 h 3143794"/>
              <a:gd name="connsiteX8" fmla="*/ 113211 w 2029097"/>
              <a:gd name="connsiteY8" fmla="*/ 557349 h 3143794"/>
              <a:gd name="connsiteX9" fmla="*/ 130629 w 2029097"/>
              <a:gd name="connsiteY9" fmla="*/ 635726 h 3143794"/>
              <a:gd name="connsiteX10" fmla="*/ 148046 w 2029097"/>
              <a:gd name="connsiteY10" fmla="*/ 679269 h 3143794"/>
              <a:gd name="connsiteX11" fmla="*/ 156754 w 2029097"/>
              <a:gd name="connsiteY11" fmla="*/ 705394 h 3143794"/>
              <a:gd name="connsiteX12" fmla="*/ 174171 w 2029097"/>
              <a:gd name="connsiteY12" fmla="*/ 722812 h 3143794"/>
              <a:gd name="connsiteX13" fmla="*/ 182880 w 2029097"/>
              <a:gd name="connsiteY13" fmla="*/ 775063 h 3143794"/>
              <a:gd name="connsiteX14" fmla="*/ 209006 w 2029097"/>
              <a:gd name="connsiteY14" fmla="*/ 836023 h 3143794"/>
              <a:gd name="connsiteX15" fmla="*/ 217714 w 2029097"/>
              <a:gd name="connsiteY15" fmla="*/ 879566 h 3143794"/>
              <a:gd name="connsiteX16" fmla="*/ 235131 w 2029097"/>
              <a:gd name="connsiteY16" fmla="*/ 914400 h 3143794"/>
              <a:gd name="connsiteX17" fmla="*/ 252549 w 2029097"/>
              <a:gd name="connsiteY17" fmla="*/ 966652 h 3143794"/>
              <a:gd name="connsiteX18" fmla="*/ 261257 w 2029097"/>
              <a:gd name="connsiteY18" fmla="*/ 992777 h 3143794"/>
              <a:gd name="connsiteX19" fmla="*/ 278674 w 2029097"/>
              <a:gd name="connsiteY19" fmla="*/ 1062446 h 3143794"/>
              <a:gd name="connsiteX20" fmla="*/ 287383 w 2029097"/>
              <a:gd name="connsiteY20" fmla="*/ 1088572 h 3143794"/>
              <a:gd name="connsiteX21" fmla="*/ 304800 w 2029097"/>
              <a:gd name="connsiteY21" fmla="*/ 1219200 h 3143794"/>
              <a:gd name="connsiteX22" fmla="*/ 322217 w 2029097"/>
              <a:gd name="connsiteY22" fmla="*/ 1323703 h 3143794"/>
              <a:gd name="connsiteX23" fmla="*/ 348343 w 2029097"/>
              <a:gd name="connsiteY23" fmla="*/ 1402080 h 3143794"/>
              <a:gd name="connsiteX24" fmla="*/ 365760 w 2029097"/>
              <a:gd name="connsiteY24" fmla="*/ 1471749 h 3143794"/>
              <a:gd name="connsiteX25" fmla="*/ 374469 w 2029097"/>
              <a:gd name="connsiteY25" fmla="*/ 1515292 h 3143794"/>
              <a:gd name="connsiteX26" fmla="*/ 391886 w 2029097"/>
              <a:gd name="connsiteY26" fmla="*/ 1550126 h 3143794"/>
              <a:gd name="connsiteX27" fmla="*/ 418011 w 2029097"/>
              <a:gd name="connsiteY27" fmla="*/ 1637212 h 3143794"/>
              <a:gd name="connsiteX28" fmla="*/ 426720 w 2029097"/>
              <a:gd name="connsiteY28" fmla="*/ 1680754 h 3143794"/>
              <a:gd name="connsiteX29" fmla="*/ 435429 w 2029097"/>
              <a:gd name="connsiteY29" fmla="*/ 1715589 h 3143794"/>
              <a:gd name="connsiteX30" fmla="*/ 444137 w 2029097"/>
              <a:gd name="connsiteY30" fmla="*/ 1741714 h 3143794"/>
              <a:gd name="connsiteX31" fmla="*/ 461554 w 2029097"/>
              <a:gd name="connsiteY31" fmla="*/ 1767840 h 3143794"/>
              <a:gd name="connsiteX32" fmla="*/ 496389 w 2029097"/>
              <a:gd name="connsiteY32" fmla="*/ 1828800 h 3143794"/>
              <a:gd name="connsiteX33" fmla="*/ 505097 w 2029097"/>
              <a:gd name="connsiteY33" fmla="*/ 1854926 h 3143794"/>
              <a:gd name="connsiteX34" fmla="*/ 522514 w 2029097"/>
              <a:gd name="connsiteY34" fmla="*/ 1889760 h 3143794"/>
              <a:gd name="connsiteX35" fmla="*/ 548640 w 2029097"/>
              <a:gd name="connsiteY35" fmla="*/ 1950720 h 3143794"/>
              <a:gd name="connsiteX36" fmla="*/ 557349 w 2029097"/>
              <a:gd name="connsiteY36" fmla="*/ 1994263 h 3143794"/>
              <a:gd name="connsiteX37" fmla="*/ 618309 w 2029097"/>
              <a:gd name="connsiteY37" fmla="*/ 2107474 h 3143794"/>
              <a:gd name="connsiteX38" fmla="*/ 653143 w 2029097"/>
              <a:gd name="connsiteY38" fmla="*/ 2168434 h 3143794"/>
              <a:gd name="connsiteX39" fmla="*/ 670560 w 2029097"/>
              <a:gd name="connsiteY39" fmla="*/ 2185852 h 3143794"/>
              <a:gd name="connsiteX40" fmla="*/ 679269 w 2029097"/>
              <a:gd name="connsiteY40" fmla="*/ 2211977 h 3143794"/>
              <a:gd name="connsiteX41" fmla="*/ 722811 w 2029097"/>
              <a:gd name="connsiteY41" fmla="*/ 2264229 h 3143794"/>
              <a:gd name="connsiteX42" fmla="*/ 731520 w 2029097"/>
              <a:gd name="connsiteY42" fmla="*/ 2290354 h 3143794"/>
              <a:gd name="connsiteX43" fmla="*/ 748937 w 2029097"/>
              <a:gd name="connsiteY43" fmla="*/ 2307772 h 3143794"/>
              <a:gd name="connsiteX44" fmla="*/ 757646 w 2029097"/>
              <a:gd name="connsiteY44" fmla="*/ 2342606 h 3143794"/>
              <a:gd name="connsiteX45" fmla="*/ 783771 w 2029097"/>
              <a:gd name="connsiteY45" fmla="*/ 2377440 h 3143794"/>
              <a:gd name="connsiteX46" fmla="*/ 801189 w 2029097"/>
              <a:gd name="connsiteY46" fmla="*/ 2403566 h 3143794"/>
              <a:gd name="connsiteX47" fmla="*/ 844731 w 2029097"/>
              <a:gd name="connsiteY47" fmla="*/ 2508069 h 3143794"/>
              <a:gd name="connsiteX48" fmla="*/ 862149 w 2029097"/>
              <a:gd name="connsiteY48" fmla="*/ 2542903 h 3143794"/>
              <a:gd name="connsiteX49" fmla="*/ 879566 w 2029097"/>
              <a:gd name="connsiteY49" fmla="*/ 2577737 h 3143794"/>
              <a:gd name="connsiteX50" fmla="*/ 905691 w 2029097"/>
              <a:gd name="connsiteY50" fmla="*/ 2638697 h 3143794"/>
              <a:gd name="connsiteX51" fmla="*/ 940526 w 2029097"/>
              <a:gd name="connsiteY51" fmla="*/ 2699657 h 3143794"/>
              <a:gd name="connsiteX52" fmla="*/ 966651 w 2029097"/>
              <a:gd name="connsiteY52" fmla="*/ 2717074 h 3143794"/>
              <a:gd name="connsiteX53" fmla="*/ 992777 w 2029097"/>
              <a:gd name="connsiteY53" fmla="*/ 2786743 h 3143794"/>
              <a:gd name="connsiteX54" fmla="*/ 1018903 w 2029097"/>
              <a:gd name="connsiteY54" fmla="*/ 2821577 h 3143794"/>
              <a:gd name="connsiteX55" fmla="*/ 1062446 w 2029097"/>
              <a:gd name="connsiteY55" fmla="*/ 2899954 h 3143794"/>
              <a:gd name="connsiteX56" fmla="*/ 1079863 w 2029097"/>
              <a:gd name="connsiteY56" fmla="*/ 2917372 h 3143794"/>
              <a:gd name="connsiteX57" fmla="*/ 1097280 w 2029097"/>
              <a:gd name="connsiteY57" fmla="*/ 2943497 h 3143794"/>
              <a:gd name="connsiteX58" fmla="*/ 1123406 w 2029097"/>
              <a:gd name="connsiteY58" fmla="*/ 2960914 h 3143794"/>
              <a:gd name="connsiteX59" fmla="*/ 1140823 w 2029097"/>
              <a:gd name="connsiteY59" fmla="*/ 2987040 h 3143794"/>
              <a:gd name="connsiteX60" fmla="*/ 1158240 w 2029097"/>
              <a:gd name="connsiteY60" fmla="*/ 3030583 h 3143794"/>
              <a:gd name="connsiteX61" fmla="*/ 1193074 w 2029097"/>
              <a:gd name="connsiteY61" fmla="*/ 3065417 h 3143794"/>
              <a:gd name="connsiteX62" fmla="*/ 1201783 w 2029097"/>
              <a:gd name="connsiteY62" fmla="*/ 3082834 h 3143794"/>
              <a:gd name="connsiteX63" fmla="*/ 2029097 w 2029097"/>
              <a:gd name="connsiteY63" fmla="*/ 3143794 h 3143794"/>
              <a:gd name="connsiteX64" fmla="*/ 2020389 w 2029097"/>
              <a:gd name="connsiteY64" fmla="*/ 775063 h 3143794"/>
              <a:gd name="connsiteX65" fmla="*/ 975360 w 2029097"/>
              <a:gd name="connsiteY65" fmla="*/ 34834 h 3143794"/>
              <a:gd name="connsiteX66" fmla="*/ 0 w 2029097"/>
              <a:gd name="connsiteY66" fmla="*/ 0 h 314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29097" h="3143794">
                <a:moveTo>
                  <a:pt x="0" y="0"/>
                </a:moveTo>
                <a:lnTo>
                  <a:pt x="0" y="0"/>
                </a:lnTo>
                <a:cubicBezTo>
                  <a:pt x="5806" y="75474"/>
                  <a:pt x="9628" y="151128"/>
                  <a:pt x="17417" y="226423"/>
                </a:cubicBezTo>
                <a:cubicBezTo>
                  <a:pt x="18362" y="235554"/>
                  <a:pt x="23711" y="243693"/>
                  <a:pt x="26126" y="252549"/>
                </a:cubicBezTo>
                <a:cubicBezTo>
                  <a:pt x="32424" y="275643"/>
                  <a:pt x="38161" y="298893"/>
                  <a:pt x="43543" y="322217"/>
                </a:cubicBezTo>
                <a:cubicBezTo>
                  <a:pt x="77584" y="469732"/>
                  <a:pt x="23236" y="258399"/>
                  <a:pt x="69669" y="409303"/>
                </a:cubicBezTo>
                <a:cubicBezTo>
                  <a:pt x="76709" y="432182"/>
                  <a:pt x="81280" y="455749"/>
                  <a:pt x="87086" y="478972"/>
                </a:cubicBezTo>
                <a:cubicBezTo>
                  <a:pt x="89989" y="490583"/>
                  <a:pt x="91349" y="502693"/>
                  <a:pt x="95794" y="513806"/>
                </a:cubicBezTo>
                <a:cubicBezTo>
                  <a:pt x="101600" y="528320"/>
                  <a:pt x="108719" y="542376"/>
                  <a:pt x="113211" y="557349"/>
                </a:cubicBezTo>
                <a:cubicBezTo>
                  <a:pt x="133919" y="626377"/>
                  <a:pt x="110525" y="575415"/>
                  <a:pt x="130629" y="635726"/>
                </a:cubicBezTo>
                <a:cubicBezTo>
                  <a:pt x="135572" y="650556"/>
                  <a:pt x="142557" y="664632"/>
                  <a:pt x="148046" y="679269"/>
                </a:cubicBezTo>
                <a:cubicBezTo>
                  <a:pt x="151269" y="687864"/>
                  <a:pt x="152031" y="697523"/>
                  <a:pt x="156754" y="705394"/>
                </a:cubicBezTo>
                <a:cubicBezTo>
                  <a:pt x="160978" y="712435"/>
                  <a:pt x="168365" y="717006"/>
                  <a:pt x="174171" y="722812"/>
                </a:cubicBezTo>
                <a:cubicBezTo>
                  <a:pt x="177074" y="740229"/>
                  <a:pt x="179049" y="757826"/>
                  <a:pt x="182880" y="775063"/>
                </a:cubicBezTo>
                <a:cubicBezTo>
                  <a:pt x="188006" y="798127"/>
                  <a:pt x="198357" y="814725"/>
                  <a:pt x="209006" y="836023"/>
                </a:cubicBezTo>
                <a:cubicBezTo>
                  <a:pt x="211909" y="850537"/>
                  <a:pt x="213033" y="865524"/>
                  <a:pt x="217714" y="879566"/>
                </a:cubicBezTo>
                <a:cubicBezTo>
                  <a:pt x="221819" y="891882"/>
                  <a:pt x="230310" y="902347"/>
                  <a:pt x="235131" y="914400"/>
                </a:cubicBezTo>
                <a:cubicBezTo>
                  <a:pt x="241950" y="931446"/>
                  <a:pt x="246743" y="949235"/>
                  <a:pt x="252549" y="966652"/>
                </a:cubicBezTo>
                <a:cubicBezTo>
                  <a:pt x="255452" y="975360"/>
                  <a:pt x="259031" y="983872"/>
                  <a:pt x="261257" y="992777"/>
                </a:cubicBezTo>
                <a:cubicBezTo>
                  <a:pt x="267063" y="1016000"/>
                  <a:pt x="271104" y="1039737"/>
                  <a:pt x="278674" y="1062446"/>
                </a:cubicBezTo>
                <a:lnTo>
                  <a:pt x="287383" y="1088572"/>
                </a:lnTo>
                <a:cubicBezTo>
                  <a:pt x="303993" y="1188240"/>
                  <a:pt x="288810" y="1091285"/>
                  <a:pt x="304800" y="1219200"/>
                </a:cubicBezTo>
                <a:cubicBezTo>
                  <a:pt x="307314" y="1239311"/>
                  <a:pt x="315461" y="1300055"/>
                  <a:pt x="322217" y="1323703"/>
                </a:cubicBezTo>
                <a:cubicBezTo>
                  <a:pt x="329782" y="1350182"/>
                  <a:pt x="340572" y="1375660"/>
                  <a:pt x="348343" y="1402080"/>
                </a:cubicBezTo>
                <a:cubicBezTo>
                  <a:pt x="355097" y="1425045"/>
                  <a:pt x="360377" y="1448424"/>
                  <a:pt x="365760" y="1471749"/>
                </a:cubicBezTo>
                <a:cubicBezTo>
                  <a:pt x="369088" y="1486172"/>
                  <a:pt x="369788" y="1501250"/>
                  <a:pt x="374469" y="1515292"/>
                </a:cubicBezTo>
                <a:cubicBezTo>
                  <a:pt x="378574" y="1527608"/>
                  <a:pt x="386080" y="1538515"/>
                  <a:pt x="391886" y="1550126"/>
                </a:cubicBezTo>
                <a:cubicBezTo>
                  <a:pt x="414504" y="1663224"/>
                  <a:pt x="383644" y="1522657"/>
                  <a:pt x="418011" y="1637212"/>
                </a:cubicBezTo>
                <a:cubicBezTo>
                  <a:pt x="422264" y="1651389"/>
                  <a:pt x="423509" y="1666305"/>
                  <a:pt x="426720" y="1680754"/>
                </a:cubicBezTo>
                <a:cubicBezTo>
                  <a:pt x="429317" y="1692438"/>
                  <a:pt x="432141" y="1704080"/>
                  <a:pt x="435429" y="1715589"/>
                </a:cubicBezTo>
                <a:cubicBezTo>
                  <a:pt x="437951" y="1724415"/>
                  <a:pt x="440032" y="1733504"/>
                  <a:pt x="444137" y="1741714"/>
                </a:cubicBezTo>
                <a:cubicBezTo>
                  <a:pt x="448818" y="1751076"/>
                  <a:pt x="455748" y="1759131"/>
                  <a:pt x="461554" y="1767840"/>
                </a:cubicBezTo>
                <a:cubicBezTo>
                  <a:pt x="479974" y="1841516"/>
                  <a:pt x="454881" y="1766537"/>
                  <a:pt x="496389" y="1828800"/>
                </a:cubicBezTo>
                <a:cubicBezTo>
                  <a:pt x="501481" y="1836438"/>
                  <a:pt x="501481" y="1846489"/>
                  <a:pt x="505097" y="1854926"/>
                </a:cubicBezTo>
                <a:cubicBezTo>
                  <a:pt x="510211" y="1866858"/>
                  <a:pt x="517400" y="1877828"/>
                  <a:pt x="522514" y="1889760"/>
                </a:cubicBezTo>
                <a:cubicBezTo>
                  <a:pt x="560956" y="1979456"/>
                  <a:pt x="490876" y="1835192"/>
                  <a:pt x="548640" y="1950720"/>
                </a:cubicBezTo>
                <a:cubicBezTo>
                  <a:pt x="551543" y="1965234"/>
                  <a:pt x="552035" y="1980448"/>
                  <a:pt x="557349" y="1994263"/>
                </a:cubicBezTo>
                <a:cubicBezTo>
                  <a:pt x="578049" y="2048084"/>
                  <a:pt x="592973" y="2061869"/>
                  <a:pt x="618309" y="2107474"/>
                </a:cubicBezTo>
                <a:cubicBezTo>
                  <a:pt x="634567" y="2136738"/>
                  <a:pt x="633233" y="2143546"/>
                  <a:pt x="653143" y="2168434"/>
                </a:cubicBezTo>
                <a:cubicBezTo>
                  <a:pt x="658272" y="2174845"/>
                  <a:pt x="664754" y="2180046"/>
                  <a:pt x="670560" y="2185852"/>
                </a:cubicBezTo>
                <a:cubicBezTo>
                  <a:pt x="673463" y="2194560"/>
                  <a:pt x="675164" y="2203767"/>
                  <a:pt x="679269" y="2211977"/>
                </a:cubicBezTo>
                <a:cubicBezTo>
                  <a:pt x="691394" y="2236226"/>
                  <a:pt x="703551" y="2244968"/>
                  <a:pt x="722811" y="2264229"/>
                </a:cubicBezTo>
                <a:cubicBezTo>
                  <a:pt x="725714" y="2272937"/>
                  <a:pt x="726797" y="2282483"/>
                  <a:pt x="731520" y="2290354"/>
                </a:cubicBezTo>
                <a:cubicBezTo>
                  <a:pt x="735744" y="2297395"/>
                  <a:pt x="745265" y="2300428"/>
                  <a:pt x="748937" y="2307772"/>
                </a:cubicBezTo>
                <a:cubicBezTo>
                  <a:pt x="754290" y="2318477"/>
                  <a:pt x="752293" y="2331901"/>
                  <a:pt x="757646" y="2342606"/>
                </a:cubicBezTo>
                <a:cubicBezTo>
                  <a:pt x="764137" y="2355588"/>
                  <a:pt x="775335" y="2365629"/>
                  <a:pt x="783771" y="2377440"/>
                </a:cubicBezTo>
                <a:cubicBezTo>
                  <a:pt x="789855" y="2385957"/>
                  <a:pt x="795383" y="2394857"/>
                  <a:pt x="801189" y="2403566"/>
                </a:cubicBezTo>
                <a:cubicBezTo>
                  <a:pt x="816193" y="2463587"/>
                  <a:pt x="804545" y="2427699"/>
                  <a:pt x="844731" y="2508069"/>
                </a:cubicBezTo>
                <a:lnTo>
                  <a:pt x="862149" y="2542903"/>
                </a:lnTo>
                <a:lnTo>
                  <a:pt x="879566" y="2577737"/>
                </a:lnTo>
                <a:cubicBezTo>
                  <a:pt x="893868" y="2634951"/>
                  <a:pt x="878962" y="2591923"/>
                  <a:pt x="905691" y="2638697"/>
                </a:cubicBezTo>
                <a:cubicBezTo>
                  <a:pt x="914798" y="2654634"/>
                  <a:pt x="926381" y="2685512"/>
                  <a:pt x="940526" y="2699657"/>
                </a:cubicBezTo>
                <a:cubicBezTo>
                  <a:pt x="947927" y="2707058"/>
                  <a:pt x="957943" y="2711268"/>
                  <a:pt x="966651" y="2717074"/>
                </a:cubicBezTo>
                <a:cubicBezTo>
                  <a:pt x="973169" y="2736626"/>
                  <a:pt x="984101" y="2771127"/>
                  <a:pt x="992777" y="2786743"/>
                </a:cubicBezTo>
                <a:cubicBezTo>
                  <a:pt x="999826" y="2799431"/>
                  <a:pt x="1011210" y="2809269"/>
                  <a:pt x="1018903" y="2821577"/>
                </a:cubicBezTo>
                <a:cubicBezTo>
                  <a:pt x="1060326" y="2887854"/>
                  <a:pt x="1008211" y="2824025"/>
                  <a:pt x="1062446" y="2899954"/>
                </a:cubicBezTo>
                <a:cubicBezTo>
                  <a:pt x="1067218" y="2906635"/>
                  <a:pt x="1074734" y="2910961"/>
                  <a:pt x="1079863" y="2917372"/>
                </a:cubicBezTo>
                <a:cubicBezTo>
                  <a:pt x="1086401" y="2925545"/>
                  <a:pt x="1089879" y="2936096"/>
                  <a:pt x="1097280" y="2943497"/>
                </a:cubicBezTo>
                <a:cubicBezTo>
                  <a:pt x="1104681" y="2950898"/>
                  <a:pt x="1114697" y="2955108"/>
                  <a:pt x="1123406" y="2960914"/>
                </a:cubicBezTo>
                <a:cubicBezTo>
                  <a:pt x="1129212" y="2969623"/>
                  <a:pt x="1136142" y="2977678"/>
                  <a:pt x="1140823" y="2987040"/>
                </a:cubicBezTo>
                <a:cubicBezTo>
                  <a:pt x="1147814" y="3001022"/>
                  <a:pt x="1149569" y="3017576"/>
                  <a:pt x="1158240" y="3030583"/>
                </a:cubicBezTo>
                <a:cubicBezTo>
                  <a:pt x="1167349" y="3044246"/>
                  <a:pt x="1182562" y="3052802"/>
                  <a:pt x="1193074" y="3065417"/>
                </a:cubicBezTo>
                <a:cubicBezTo>
                  <a:pt x="1197229" y="3070404"/>
                  <a:pt x="1198880" y="3077028"/>
                  <a:pt x="1201783" y="3082834"/>
                </a:cubicBezTo>
                <a:lnTo>
                  <a:pt x="2029097" y="3143794"/>
                </a:lnTo>
                <a:cubicBezTo>
                  <a:pt x="2026194" y="2354217"/>
                  <a:pt x="2023292" y="1564640"/>
                  <a:pt x="2020389" y="775063"/>
                </a:cubicBezTo>
                <a:lnTo>
                  <a:pt x="975360" y="3483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A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329646" y="2238999"/>
            <a:ext cx="2124891" cy="2987040"/>
          </a:xfrm>
          <a:custGeom>
            <a:avLst/>
            <a:gdLst>
              <a:gd name="connsiteX0" fmla="*/ 566057 w 2124891"/>
              <a:gd name="connsiteY0" fmla="*/ 0 h 2987040"/>
              <a:gd name="connsiteX1" fmla="*/ 0 w 2124891"/>
              <a:gd name="connsiteY1" fmla="*/ 1593668 h 2987040"/>
              <a:gd name="connsiteX2" fmla="*/ 261257 w 2124891"/>
              <a:gd name="connsiteY2" fmla="*/ 1558834 h 2987040"/>
              <a:gd name="connsiteX3" fmla="*/ 731520 w 2124891"/>
              <a:gd name="connsiteY3" fmla="*/ 2987040 h 2987040"/>
              <a:gd name="connsiteX4" fmla="*/ 2124891 w 2124891"/>
              <a:gd name="connsiteY4" fmla="*/ 2116183 h 2987040"/>
              <a:gd name="connsiteX5" fmla="*/ 1524000 w 2124891"/>
              <a:gd name="connsiteY5" fmla="*/ 435428 h 2987040"/>
              <a:gd name="connsiteX6" fmla="*/ 566057 w 2124891"/>
              <a:gd name="connsiteY6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4891" h="2987040">
                <a:moveTo>
                  <a:pt x="566057" y="0"/>
                </a:moveTo>
                <a:lnTo>
                  <a:pt x="0" y="1593668"/>
                </a:lnTo>
                <a:lnTo>
                  <a:pt x="261257" y="1558834"/>
                </a:lnTo>
                <a:lnTo>
                  <a:pt x="731520" y="2987040"/>
                </a:lnTo>
                <a:lnTo>
                  <a:pt x="2124891" y="2116183"/>
                </a:lnTo>
                <a:lnTo>
                  <a:pt x="1524000" y="435428"/>
                </a:lnTo>
                <a:lnTo>
                  <a:pt x="566057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335985" y="4363890"/>
            <a:ext cx="3477089" cy="2037806"/>
          </a:xfrm>
          <a:custGeom>
            <a:avLst/>
            <a:gdLst>
              <a:gd name="connsiteX0" fmla="*/ 11078 w 3477089"/>
              <a:gd name="connsiteY0" fmla="*/ 1166949 h 2037806"/>
              <a:gd name="connsiteX1" fmla="*/ 2109844 w 3477089"/>
              <a:gd name="connsiteY1" fmla="*/ 0 h 2037806"/>
              <a:gd name="connsiteX2" fmla="*/ 2632358 w 3477089"/>
              <a:gd name="connsiteY2" fmla="*/ 905692 h 2037806"/>
              <a:gd name="connsiteX3" fmla="*/ 3477089 w 3477089"/>
              <a:gd name="connsiteY3" fmla="*/ 931817 h 2037806"/>
              <a:gd name="connsiteX4" fmla="*/ 3450964 w 3477089"/>
              <a:gd name="connsiteY4" fmla="*/ 2037806 h 2037806"/>
              <a:gd name="connsiteX5" fmla="*/ 2369 w 3477089"/>
              <a:gd name="connsiteY5" fmla="*/ 2011680 h 2037806"/>
              <a:gd name="connsiteX6" fmla="*/ 11078 w 3477089"/>
              <a:gd name="connsiteY6" fmla="*/ 1166949 h 20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7089" h="2037806">
                <a:moveTo>
                  <a:pt x="11078" y="1166949"/>
                </a:moveTo>
                <a:lnTo>
                  <a:pt x="2109844" y="0"/>
                </a:lnTo>
                <a:lnTo>
                  <a:pt x="2632358" y="905692"/>
                </a:lnTo>
                <a:lnTo>
                  <a:pt x="3477089" y="931817"/>
                </a:lnTo>
                <a:lnTo>
                  <a:pt x="3450964" y="2037806"/>
                </a:lnTo>
                <a:lnTo>
                  <a:pt x="2369" y="2011680"/>
                </a:lnTo>
                <a:cubicBezTo>
                  <a:pt x="-534" y="1727200"/>
                  <a:pt x="-3436" y="1442720"/>
                  <a:pt x="11078" y="1166949"/>
                </a:cubicBez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5320937" y="2247707"/>
            <a:ext cx="531223" cy="1584960"/>
          </a:xfrm>
          <a:custGeom>
            <a:avLst/>
            <a:gdLst>
              <a:gd name="connsiteX0" fmla="*/ 531223 w 531223"/>
              <a:gd name="connsiteY0" fmla="*/ 0 h 1584960"/>
              <a:gd name="connsiteX1" fmla="*/ 0 w 531223"/>
              <a:gd name="connsiteY1" fmla="*/ 1584960 h 1584960"/>
              <a:gd name="connsiteX2" fmla="*/ 26126 w 531223"/>
              <a:gd name="connsiteY2" fmla="*/ 0 h 1584960"/>
              <a:gd name="connsiteX3" fmla="*/ 531223 w 531223"/>
              <a:gd name="connsiteY3" fmla="*/ 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3" h="1584960">
                <a:moveTo>
                  <a:pt x="531223" y="0"/>
                </a:moveTo>
                <a:lnTo>
                  <a:pt x="0" y="1584960"/>
                </a:lnTo>
                <a:lnTo>
                  <a:pt x="26126" y="0"/>
                </a:lnTo>
                <a:lnTo>
                  <a:pt x="531223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6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8C0-D17A-4AB6-8BA3-823AA3DB127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내용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기존 작업 분석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144" y="1175657"/>
            <a:ext cx="2664296" cy="4710426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075" y="1556792"/>
            <a:ext cx="943709" cy="26959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900" y="1752620"/>
            <a:ext cx="4655127" cy="230425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000672" y="4087336"/>
            <a:ext cx="151216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사용 후 패드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72088" y="4087336"/>
            <a:ext cx="151216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사용 전 패드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97216" y="5865002"/>
            <a:ext cx="151216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&lt;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</a:rPr>
              <a:t>작업 사진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</a:rPr>
              <a:t>&gt;</a:t>
            </a:r>
            <a:endParaRPr lang="ko-KR" altLang="en-US" sz="14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596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준안 표지">
  <a:themeElements>
    <a:clrScheme name="HHI Colors">
      <a:dk1>
        <a:srgbClr val="48535A"/>
      </a:dk1>
      <a:lt1>
        <a:sysClr val="window" lastClr="FFFFFF"/>
      </a:lt1>
      <a:dk2>
        <a:srgbClr val="262627"/>
      </a:dk2>
      <a:lt2>
        <a:srgbClr val="E6E7E8"/>
      </a:lt2>
      <a:accent1>
        <a:srgbClr val="24A1DB"/>
      </a:accent1>
      <a:accent2>
        <a:srgbClr val="354480"/>
      </a:accent2>
      <a:accent3>
        <a:srgbClr val="0E7A64"/>
      </a:accent3>
      <a:accent4>
        <a:srgbClr val="00A5AF"/>
      </a:accent4>
      <a:accent5>
        <a:srgbClr val="2C87AD"/>
      </a:accent5>
      <a:accent6>
        <a:srgbClr val="FAA619"/>
      </a:accent6>
      <a:hlink>
        <a:srgbClr val="0000FF"/>
      </a:hlink>
      <a:folHlink>
        <a:srgbClr val="800080"/>
      </a:folHlink>
    </a:clrScheme>
    <a:fontScheme name="사용자 지정 1">
      <a:majorFont>
        <a:latin typeface="현대체Bold"/>
        <a:ea typeface="현대체Bold"/>
        <a:cs typeface=""/>
      </a:majorFont>
      <a:minorFont>
        <a:latin typeface="현대체Medium"/>
        <a:ea typeface="현대체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SOE 템플릿" id="{85BFA49F-AC38-4D78-A28E-AACE9A7FCF08}" vid="{F5607CB4-0CBE-4850-9184-664FD54D35F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279c20c3caf3300dae6b438536eb8c56">
  <xsd:schema xmlns:xsd="http://www.w3.org/2001/XMLSchema" xmlns:p="http://schemas.microsoft.com/office/2006/metadata/properties" targetNamespace="http://schemas.microsoft.com/office/2006/metadata/properties" ma:root="true" ma:fieldsID="0d2e1ca116041f9e11471c52c4c9d6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8906DB-EAC1-4210-AE3E-52779CB2076C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D1AEC13-8205-4D17-BB78-02462C70BC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DA6A5CF4-77D1-44E7-B793-8993439B2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KSOE 템플릿</Template>
  <TotalTime>16246</TotalTime>
  <Words>2904</Words>
  <Application>Microsoft Office PowerPoint</Application>
  <PresentationFormat>A4 용지(210x297mm)</PresentationFormat>
  <Paragraphs>588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HY헤드라인M</vt:lpstr>
      <vt:lpstr>맑은 고딕</vt:lpstr>
      <vt:lpstr>현대체 Bold</vt:lpstr>
      <vt:lpstr>현대체 Light</vt:lpstr>
      <vt:lpstr>현대체 Medium</vt:lpstr>
      <vt:lpstr>현대체Bold</vt:lpstr>
      <vt:lpstr>현대체Light</vt:lpstr>
      <vt:lpstr>현대체Medium</vt:lpstr>
      <vt:lpstr>Arial</vt:lpstr>
      <vt:lpstr>Wingdings</vt:lpstr>
      <vt:lpstr>표준안 표지</vt:lpstr>
      <vt:lpstr>[L2018141] 선각 평면부 도장 전처리 생산성 향상을 위한 자율 주행 방식의 스위핑 자동화 장치 개발</vt:lpstr>
      <vt:lpstr>목차</vt:lpstr>
      <vt:lpstr>과제 개요</vt:lpstr>
      <vt:lpstr>과제 개요</vt:lpstr>
      <vt:lpstr>개발 배경 및 목적</vt:lpstr>
      <vt:lpstr>개발 목표</vt:lpstr>
      <vt:lpstr>개발 내용 – 대상 작업장</vt:lpstr>
      <vt:lpstr>개발 내용 – 기존 작업 분석</vt:lpstr>
      <vt:lpstr>개발 내용 – 기존 작업 분석</vt:lpstr>
      <vt:lpstr>개발 내용 – 1차 시제품 </vt:lpstr>
      <vt:lpstr>개발 내용 – 1차 실선 테스트(3월)</vt:lpstr>
      <vt:lpstr>2차 실선 테스트 실시</vt:lpstr>
      <vt:lpstr>최종 제품 입고</vt:lpstr>
      <vt:lpstr>최종 제품 테스트 – 주행 Test</vt:lpstr>
      <vt:lpstr>최종 제품 테스트 – 결과</vt:lpstr>
      <vt:lpstr>최종 결과</vt:lpstr>
      <vt:lpstr>향후 추가 Test 방안</vt:lpstr>
      <vt:lpstr>향후 대응 방안</vt:lpstr>
      <vt:lpstr>유첨1. 개발 내용 – 1차 시제품 </vt:lpstr>
      <vt:lpstr>유첨1. 개발 내용 –1차 시제품</vt:lpstr>
      <vt:lpstr>PowerPoint 프레젠테이션</vt:lpstr>
      <vt:lpstr>유첨1. 개발 내용 – 1차 시제품</vt:lpstr>
      <vt:lpstr>PowerPoint 프레젠테이션</vt:lpstr>
      <vt:lpstr>유첨1. 개발 내용 – 1차 실선 테스트(3월)</vt:lpstr>
      <vt:lpstr>유첨1. 개발 내용 – 1차 실선 테스트(3월)</vt:lpstr>
      <vt:lpstr>유첨2. 1차 테스트 진단 - 개선 Concept 설계(4~9월)</vt:lpstr>
      <vt:lpstr>유첨2. 1차 테스트 진단 - 개선 Concept 설계(4~9월)</vt:lpstr>
      <vt:lpstr>유첨2. 1차 테스트 진단 - 개선 Concept 설계(4~9월)</vt:lpstr>
      <vt:lpstr>유첨2. 1차 테스트 진단 - 개선 Concept 설계(4~9월)</vt:lpstr>
      <vt:lpstr>유첨2. 1차 테스트 진단 - 개선 Concept 설계(4~9월)</vt:lpstr>
      <vt:lpstr>유첨3. 2차 시제품 제작 - 개선 Concept 설계(4~9월)</vt:lpstr>
      <vt:lpstr>PowerPoint 프레젠테이션</vt:lpstr>
      <vt:lpstr>유첨3. 2차 시제품 제작 - 개선 Concept 설계(4~9월)</vt:lpstr>
      <vt:lpstr>유첨3. 2차 시제품 제작 - 개선 Concept 설계(4~9월)</vt:lpstr>
      <vt:lpstr>유첨3. 최종 제품 제어기</vt:lpstr>
      <vt:lpstr>PowerPoint 프레젠테이션</vt:lpstr>
      <vt:lpstr>유첨3. 최종 제품 제어기</vt:lpstr>
      <vt:lpstr>유첨3. 최종 제품 제어기</vt:lpstr>
      <vt:lpstr>유첨3. 최종 제품 제어기</vt:lpstr>
      <vt:lpstr>유첨3. 최종 제품 제어기</vt:lpstr>
      <vt:lpstr>유첨3. 최종 제품 제어기</vt:lpstr>
      <vt:lpstr>유첨3. 최종 제품 제어기</vt:lpstr>
      <vt:lpstr>유첨3. 최종 제품 제어기</vt:lpstr>
      <vt:lpstr>유첨3. 최종 제품 제어기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[L2018141] 선각 평면부 도장 전처리 생산성 향상을 위한 자율 주행 방식의 스위핑 자동화 장치 개발</dc:title>
  <dc:creator>Jungbum Kim</dc:creator>
  <cp:lastModifiedBy>Jungbum Kim</cp:lastModifiedBy>
  <cp:revision>91</cp:revision>
  <cp:lastPrinted>2017-04-18T04:45:18Z</cp:lastPrinted>
  <dcterms:created xsi:type="dcterms:W3CDTF">2020-10-08T00:36:20Z</dcterms:created>
  <dcterms:modified xsi:type="dcterms:W3CDTF">2021-07-20T09:55:07Z</dcterms:modified>
</cp:coreProperties>
</file>